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39"/>
  </p:notesMasterIdLst>
  <p:handoutMasterIdLst>
    <p:handoutMasterId r:id="rId40"/>
  </p:handoutMasterIdLst>
  <p:sldIdLst>
    <p:sldId id="293" r:id="rId6"/>
    <p:sldId id="299" r:id="rId7"/>
    <p:sldId id="310" r:id="rId8"/>
    <p:sldId id="382" r:id="rId9"/>
    <p:sldId id="298" r:id="rId10"/>
    <p:sldId id="300" r:id="rId11"/>
    <p:sldId id="377" r:id="rId12"/>
    <p:sldId id="383" r:id="rId13"/>
    <p:sldId id="386" r:id="rId14"/>
    <p:sldId id="387" r:id="rId15"/>
    <p:sldId id="388" r:id="rId16"/>
    <p:sldId id="394" r:id="rId17"/>
    <p:sldId id="396" r:id="rId18"/>
    <p:sldId id="397" r:id="rId19"/>
    <p:sldId id="398" r:id="rId20"/>
    <p:sldId id="390" r:id="rId21"/>
    <p:sldId id="391" r:id="rId22"/>
    <p:sldId id="392" r:id="rId23"/>
    <p:sldId id="399" r:id="rId24"/>
    <p:sldId id="400" r:id="rId25"/>
    <p:sldId id="379" r:id="rId26"/>
    <p:sldId id="345" r:id="rId27"/>
    <p:sldId id="346" r:id="rId28"/>
    <p:sldId id="380" r:id="rId29"/>
    <p:sldId id="378" r:id="rId30"/>
    <p:sldId id="347" r:id="rId31"/>
    <p:sldId id="268" r:id="rId32"/>
    <p:sldId id="269" r:id="rId33"/>
    <p:sldId id="349" r:id="rId34"/>
    <p:sldId id="381" r:id="rId35"/>
    <p:sldId id="335" r:id="rId36"/>
    <p:sldId id="395" r:id="rId37"/>
    <p:sldId id="342"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800" autoAdjust="0"/>
  </p:normalViewPr>
  <p:slideViewPr>
    <p:cSldViewPr>
      <p:cViewPr varScale="1">
        <p:scale>
          <a:sx n="68" d="100"/>
          <a:sy n="68" d="100"/>
        </p:scale>
        <p:origin x="123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C228C71-FFFB-46A1-86DD-9D5E60B1457D}" type="datetimeFigureOut">
              <a:rPr lang="en-US" smtClean="0"/>
              <a:t>3/29/2019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D7BB2B4-E123-4339-BB08-24458ECFD212}" type="slidenum">
              <a:rPr lang="en-US" smtClean="0"/>
              <a:t>‹#›</a:t>
            </a:fld>
            <a:endParaRPr lang="en-US"/>
          </a:p>
        </p:txBody>
      </p:sp>
    </p:spTree>
    <p:extLst>
      <p:ext uri="{BB962C8B-B14F-4D97-AF65-F5344CB8AC3E}">
        <p14:creationId xmlns:p14="http://schemas.microsoft.com/office/powerpoint/2010/main" val="2108710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CA6156B-5D52-44BD-B4B5-009E84A6F51C}" type="datetimeFigureOut">
              <a:rPr lang="en-US" smtClean="0"/>
              <a:t>3/29/2019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5C09538-3B1C-49E8-8DF9-B919C9C196C1}" type="slidenum">
              <a:rPr lang="en-US" smtClean="0"/>
              <a:t>‹#›</a:t>
            </a:fld>
            <a:endParaRPr lang="en-US"/>
          </a:p>
        </p:txBody>
      </p:sp>
    </p:spTree>
    <p:extLst>
      <p:ext uri="{BB962C8B-B14F-4D97-AF65-F5344CB8AC3E}">
        <p14:creationId xmlns:p14="http://schemas.microsoft.com/office/powerpoint/2010/main" val="1546214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8BB8059-38F2-6F4C-9006-38856D2D39D9}" type="slidenum">
              <a:rPr lang="en-US" sz="1200">
                <a:solidFill>
                  <a:prstClr val="black"/>
                </a:solidFill>
              </a:rPr>
              <a:pPr eaLnBrk="1" hangingPunct="1"/>
              <a:t>1</a:t>
            </a:fld>
            <a:endParaRPr lang="en-US" sz="1200" dirty="0">
              <a:solidFill>
                <a:prstClr val="black"/>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ln/>
        </p:spPr>
        <p:style>
          <a:lnRef idx="2">
            <a:schemeClr val="dk1"/>
          </a:lnRef>
          <a:fillRef idx="1">
            <a:schemeClr val="lt1"/>
          </a:fillRef>
          <a:effectRef idx="0">
            <a:schemeClr val="dk1"/>
          </a:effectRef>
          <a:fontRef idx="minor">
            <a:schemeClr val="dk1"/>
          </a:fontRef>
        </p:style>
        <p:txBody>
          <a:bodyPr/>
          <a:lstStyle/>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417863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Oregon fell short of getting a sixth seat in Congress after the 2010 Census.  On the high end of 5 seats, it has more population per representative than the U.S. average.  </a:t>
            </a:r>
          </a:p>
          <a:p>
            <a:endParaRPr lang="en-US" baseline="0" dirty="0" smtClean="0"/>
          </a:p>
          <a:p>
            <a:r>
              <a:rPr lang="en-US" baseline="0" dirty="0" smtClean="0"/>
              <a:t>Washington barely gained a 10</a:t>
            </a:r>
            <a:r>
              <a:rPr lang="en-US" baseline="30000" dirty="0" smtClean="0"/>
              <a:t>th</a:t>
            </a:r>
            <a:r>
              <a:rPr lang="en-US" baseline="0" dirty="0" smtClean="0"/>
              <a:t> seat, so it is on the low end of 10 seats and each member of their delegation represents about 97,000 fewer people than each Oregon representative.</a:t>
            </a:r>
          </a:p>
          <a:p>
            <a:endParaRPr lang="en-US" baseline="0" dirty="0" smtClean="0"/>
          </a:p>
          <a:p>
            <a:r>
              <a:rPr lang="en-US" baseline="0" dirty="0" smtClean="0"/>
              <a:t>Oregon is not as underrepresented as Montana, the most populous state with only a single member of Congress.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7BD8CE-DAAC-2D49-86D2-5FA0252FC249}" type="slidenum">
              <a:rPr kumimoji="0" lang="en-US" sz="1200" b="0" i="0" u="none" strike="noStrike" kern="1200" cap="none" spc="0" normalizeH="0" baseline="0" noProof="0" smtClean="0">
                <a:ln>
                  <a:noFill/>
                </a:ln>
                <a:solidFill>
                  <a:prstClr val="black"/>
                </a:solidFill>
                <a:effectLst/>
                <a:uLnTx/>
                <a:uFillTx/>
                <a:latin typeface="Calibri"/>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3099778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map shows the</a:t>
            </a:r>
            <a:r>
              <a:rPr lang="en-US" baseline="0" dirty="0" smtClean="0"/>
              <a:t> change in congressional representation based on 2020 Census </a:t>
            </a:r>
            <a:r>
              <a:rPr lang="en-US" dirty="0" smtClean="0"/>
              <a:t>results if each</a:t>
            </a:r>
            <a:r>
              <a:rPr lang="en-US" baseline="0" dirty="0" smtClean="0"/>
              <a:t> state continues to grow at the rate estimated by the Census Bureau between 2010 and 2018.</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5C09538-3B1C-49E8-8DF9-B919C9C196C1}"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2465663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Methodology</a:t>
            </a:r>
            <a:r>
              <a:rPr lang="en-US" baseline="0" dirty="0" smtClean="0"/>
              <a:t> for this projection differs from the previous slide, because it is an extrapolation based on growth rates in the most recent two years.  The results are similar but notably MN hangs on to its seat and CA loses one.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5C09538-3B1C-49E8-8DF9-B919C9C196C1}"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3257206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t>Based on the current forecast</a:t>
            </a:r>
            <a:r>
              <a:rPr lang="en-US" sz="1200" baseline="0" dirty="0" smtClean="0"/>
              <a:t> of Oregon’s population in </a:t>
            </a:r>
            <a:r>
              <a:rPr lang="en-US" sz="1200" dirty="0" smtClean="0"/>
              <a:t>2020,</a:t>
            </a:r>
            <a:r>
              <a:rPr lang="en-US" sz="1200" baseline="0" dirty="0" smtClean="0"/>
              <a:t> there will be nearly 720,000 persons per Congressional District.  (4,320,100 is a July </a:t>
            </a:r>
            <a:r>
              <a:rPr lang="en-US" sz="1200" baseline="0" smtClean="0"/>
              <a:t>1 forecast).</a:t>
            </a:r>
            <a:endParaRPr lang="en-US" sz="120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47BD8CE-DAAC-2D49-86D2-5FA0252FC249}"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3965029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5C09538-3B1C-49E8-8DF9-B919C9C196C1}"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894572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t>In Oregon, the state legislature is primarily responsible for drawing both congressional and state legislative district lines. If the legislature fails to approve a state legislative district map, the secretary of state must draw the boundaries. There is no similar backup provision for congressional redistricting.</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47BD8CE-DAAC-2D49-86D2-5FA0252FC249}"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935137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dirty="0" smtClean="0">
                <a:latin typeface="Arial" charset="0"/>
                <a:ea typeface="ＭＳ Ｐゴシック" charset="0"/>
                <a:cs typeface="ＭＳ Ｐゴシック" charset="0"/>
              </a:rPr>
              <a:t>https://www2.census.gov/library/publications/decennial/2020/operations/planned-questions-2020-acs.pdf</a:t>
            </a:r>
          </a:p>
          <a:p>
            <a:pPr eaLnBrk="1" hangingPunct="1"/>
            <a:endParaRPr lang="en-US" sz="140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400" dirty="0" smtClean="0">
                <a:latin typeface="Arial" charset="0"/>
                <a:ea typeface="ＭＳ Ｐゴシック" charset="0"/>
                <a:cs typeface="ＭＳ Ｐゴシック" charset="0"/>
              </a:rPr>
              <a:t>A citizenship question was added at the request of DOJ, and is currently being litigated.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40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400" dirty="0" smtClean="0">
                <a:latin typeface="Arial" charset="0"/>
                <a:ea typeface="ＭＳ Ｐゴシック" charset="0"/>
                <a:cs typeface="ＭＳ Ｐゴシック" charset="0"/>
              </a:rPr>
              <a:t>Same</a:t>
            </a:r>
            <a:r>
              <a:rPr lang="en-US" sz="1400" baseline="0" dirty="0" smtClean="0">
                <a:latin typeface="Arial" charset="0"/>
                <a:ea typeface="ＭＳ Ｐゴシック" charset="0"/>
                <a:cs typeface="ＭＳ Ｐゴシック" charset="0"/>
              </a:rPr>
              <a:t> sex relationships were imputed based on the sex question</a:t>
            </a:r>
            <a:r>
              <a:rPr lang="en-US" sz="1400" dirty="0" smtClean="0">
                <a:latin typeface="Arial" charset="0"/>
                <a:ea typeface="ＭＳ Ｐゴシック" charset="0"/>
                <a:cs typeface="ＭＳ Ｐゴシック" charset="0"/>
              </a:rPr>
              <a:t> in the 2010</a:t>
            </a:r>
            <a:r>
              <a:rPr lang="en-US" sz="1400" baseline="0" dirty="0" smtClean="0">
                <a:latin typeface="Arial" charset="0"/>
                <a:ea typeface="ＭＳ Ｐゴシック" charset="0"/>
                <a:cs typeface="ＭＳ Ｐゴシック" charset="0"/>
              </a:rPr>
              <a:t> Census.  For 2020, specific check boxes have been added to the relationship question. </a:t>
            </a:r>
            <a:endParaRPr lang="en-US" sz="1400" dirty="0" smtClean="0">
              <a:latin typeface="Arial" charset="0"/>
              <a:ea typeface="ＭＳ Ｐゴシック" charset="0"/>
              <a:cs typeface="ＭＳ Ｐゴシック" charset="0"/>
            </a:endParaRPr>
          </a:p>
          <a:p>
            <a:pPr eaLnBrk="1" hangingPunct="1"/>
            <a:endParaRPr lang="en-US" sz="1400" dirty="0" smtClean="0">
              <a:latin typeface="Arial" charset="0"/>
              <a:ea typeface="ＭＳ Ｐゴシック" charset="0"/>
              <a:cs typeface="ＭＳ Ｐゴシック" charset="0"/>
            </a:endParaRPr>
          </a:p>
          <a:p>
            <a:pPr eaLnBrk="1" hangingPunct="1"/>
            <a:r>
              <a:rPr lang="en-US" sz="1400" dirty="0" smtClean="0">
                <a:latin typeface="Arial" charset="0"/>
                <a:ea typeface="ＭＳ Ｐゴシック" charset="0"/>
                <a:cs typeface="ＭＳ Ｐゴシック" charset="0"/>
              </a:rPr>
              <a:t>Changes</a:t>
            </a:r>
            <a:r>
              <a:rPr lang="en-US" sz="1400" baseline="0" dirty="0" smtClean="0">
                <a:latin typeface="Arial" charset="0"/>
                <a:ea typeface="ＭＳ Ｐゴシック" charset="0"/>
                <a:cs typeface="ＭＳ Ｐゴシック" charset="0"/>
              </a:rPr>
              <a:t> including a new Middle Eastern and North African category and combining the race and ethnicity questions were recommended by a scientific advisory committee.  However, OMB did not enact the changes, so the race and ethnicity questions will continue to follow the 1997 standards used in the 2000 and 2010 censuses.  That is, separate questions for Hispanic/Latino/Spanish Origin and race.  However, there are minor changes from 2010. </a:t>
            </a:r>
            <a:r>
              <a:rPr lang="en-US" sz="1400" dirty="0" smtClean="0">
                <a:latin typeface="Arial" charset="0"/>
                <a:ea typeface="ＭＳ Ｐゴシック" charset="0"/>
                <a:cs typeface="ＭＳ Ｐゴシック" charset="0"/>
              </a:rPr>
              <a:t>Write-in</a:t>
            </a:r>
            <a:r>
              <a:rPr lang="en-US" sz="1400" baseline="0" dirty="0" smtClean="0">
                <a:latin typeface="Arial" charset="0"/>
                <a:ea typeface="ＭＳ Ｐゴシック" charset="0"/>
                <a:cs typeface="ＭＳ Ｐゴシック" charset="0"/>
              </a:rPr>
              <a:t> boxes have been added for white and black persons to specify origins such as Irish, Jamaican, etc., similar to write-in boxes for the other race groups.  The term “Negro” has been removed from the Black or African American group.  Specific race check box categories and “other” examples for Asians and Pacific Islanders have been rearranged. </a:t>
            </a:r>
            <a:endParaRPr lang="en-US" sz="1400" dirty="0" smtClean="0">
              <a:latin typeface="Arial" charset="0"/>
              <a:ea typeface="ＭＳ Ｐゴシック" charset="0"/>
              <a:cs typeface="ＭＳ Ｐゴシック" charset="0"/>
            </a:endParaRPr>
          </a:p>
          <a:p>
            <a:pPr eaLnBrk="1" hangingPunct="1"/>
            <a:endParaRPr lang="en-US" sz="1400" dirty="0" smtClean="0">
              <a:latin typeface="Arial" charset="0"/>
              <a:ea typeface="ＭＳ Ｐゴシック" charset="0"/>
              <a:cs typeface="ＭＳ Ｐゴシック" charset="0"/>
            </a:endParaRPr>
          </a:p>
          <a:p>
            <a:pPr eaLnBrk="1" hangingPunct="1"/>
            <a:r>
              <a:rPr lang="en-US" sz="1400" dirty="0" smtClean="0">
                <a:latin typeface="Arial" charset="0"/>
                <a:ea typeface="ＭＳ Ｐゴシック" charset="0"/>
                <a:cs typeface="ＭＳ Ｐゴシック" charset="0"/>
              </a:rPr>
              <a:t>Among other uses, race</a:t>
            </a:r>
            <a:r>
              <a:rPr lang="en-US" sz="1400" baseline="0" dirty="0" smtClean="0">
                <a:latin typeface="Arial" charset="0"/>
                <a:ea typeface="ＭＳ Ｐゴシック" charset="0"/>
                <a:cs typeface="ＭＳ Ｐゴシック" charset="0"/>
              </a:rPr>
              <a:t> data are required to:</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29" charset="0"/>
                <a:ea typeface="ＭＳ Ｐゴシック" pitchFamily="29" charset="-128"/>
                <a:cs typeface="ＭＳ Ｐゴシック" pitchFamily="29" charset="-128"/>
              </a:rPr>
              <a:t>• Establish and evaluate the guidelines for federal affirmative action plans under the Federal Equal Opportunity Recruitment Program. </a:t>
            </a:r>
          </a:p>
          <a:p>
            <a:r>
              <a:rPr lang="en-US" sz="1200" kern="1200" dirty="0" smtClean="0">
                <a:solidFill>
                  <a:schemeClr val="tx1"/>
                </a:solidFill>
                <a:effectLst/>
                <a:latin typeface="Arial" pitchFamily="29" charset="0"/>
                <a:ea typeface="ＭＳ Ｐゴシック" pitchFamily="29" charset="-128"/>
                <a:cs typeface="ＭＳ Ｐゴシック" pitchFamily="29" charset="-128"/>
              </a:rPr>
              <a:t>• Monitor compliance with the Voting Rights Act. </a:t>
            </a:r>
          </a:p>
          <a:p>
            <a:r>
              <a:rPr lang="en-US" sz="1200" kern="1200" dirty="0" smtClean="0">
                <a:solidFill>
                  <a:schemeClr val="tx1"/>
                </a:solidFill>
                <a:effectLst/>
                <a:latin typeface="Arial" pitchFamily="29" charset="0"/>
                <a:ea typeface="ＭＳ Ｐゴシック" pitchFamily="29" charset="-128"/>
                <a:cs typeface="ＭＳ Ｐゴシック" pitchFamily="29" charset="-128"/>
              </a:rPr>
              <a:t>• Monitor and enforce equal employment opportunities under the Civil Rights Act of 1964. </a:t>
            </a:r>
          </a:p>
          <a:p>
            <a:r>
              <a:rPr lang="en-US" sz="1200" kern="1200" dirty="0" smtClean="0">
                <a:solidFill>
                  <a:schemeClr val="tx1"/>
                </a:solidFill>
                <a:effectLst/>
                <a:latin typeface="Arial" pitchFamily="29" charset="0"/>
                <a:ea typeface="ＭＳ Ｐゴシック" pitchFamily="29" charset="-128"/>
                <a:cs typeface="ＭＳ Ｐゴシック" pitchFamily="29" charset="-128"/>
              </a:rPr>
              <a:t>• Identify segments of the population who may not be getting needed medical services under the Public Health Service Act. </a:t>
            </a:r>
          </a:p>
          <a:p>
            <a:pPr eaLnBrk="1" hangingPunct="1"/>
            <a:endParaRPr lang="en-US" sz="1400" dirty="0">
              <a:latin typeface="Arial" charset="0"/>
              <a:ea typeface="ＭＳ Ｐゴシック" charset="0"/>
              <a:cs typeface="ＭＳ Ｐゴシック"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DB473A8-DBDD-7D4B-B1D3-A10FF5F9DB63}"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2877827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itchFamily="29" charset="0"/>
                <a:ea typeface="+mn-ea"/>
                <a:cs typeface="+mn-cs"/>
              </a:rPr>
              <a:t>6/02/2014</a:t>
            </a:r>
          </a:p>
        </p:txBody>
      </p:sp>
    </p:spTree>
    <p:extLst>
      <p:ext uri="{BB962C8B-B14F-4D97-AF65-F5344CB8AC3E}">
        <p14:creationId xmlns:p14="http://schemas.microsoft.com/office/powerpoint/2010/main" val="12995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itchFamily="29" charset="0"/>
                <a:ea typeface="+mn-ea"/>
                <a:cs typeface="+mn-cs"/>
              </a:rPr>
              <a:t>6/02/2014</a:t>
            </a:r>
          </a:p>
        </p:txBody>
      </p:sp>
    </p:spTree>
    <p:extLst>
      <p:ext uri="{BB962C8B-B14F-4D97-AF65-F5344CB8AC3E}">
        <p14:creationId xmlns:p14="http://schemas.microsoft.com/office/powerpoint/2010/main" val="2356114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itchFamily="29" charset="0"/>
                <a:ea typeface="+mn-ea"/>
                <a:cs typeface="+mn-cs"/>
              </a:rPr>
              <a:t>6/02/2014</a:t>
            </a:r>
          </a:p>
        </p:txBody>
      </p:sp>
    </p:spTree>
    <p:extLst>
      <p:ext uri="{BB962C8B-B14F-4D97-AF65-F5344CB8AC3E}">
        <p14:creationId xmlns:p14="http://schemas.microsoft.com/office/powerpoint/2010/main" val="4213589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Between 2000 and 2018 Oregon grew each year, gaining over 770,000 residents.  Year-to-year growth during the 18 year period ranged from</a:t>
            </a:r>
            <a:r>
              <a:rPr lang="en-US" baseline="0" dirty="0" smtClean="0"/>
              <a:t> a low of about 20,000 to a high of nearly 65,000</a:t>
            </a:r>
            <a:r>
              <a:rPr lang="en-US" dirty="0" smtClean="0"/>
              <a:t>.</a:t>
            </a:r>
            <a:endParaRPr lang="en-US" dirty="0"/>
          </a:p>
        </p:txBody>
      </p:sp>
      <p:sp>
        <p:nvSpPr>
          <p:cNvPr id="4" name="Slide Number Placeholder 3"/>
          <p:cNvSpPr>
            <a:spLocks noGrp="1"/>
          </p:cNvSpPr>
          <p:nvPr>
            <p:ph type="sldNum" sz="quarter" idx="10"/>
          </p:nvPr>
        </p:nvSpPr>
        <p:spPr/>
        <p:txBody>
          <a:bodyPr/>
          <a:lstStyle/>
          <a:p>
            <a:fld id="{D47BD8CE-DAAC-2D49-86D2-5FA0252FC249}" type="slidenum">
              <a:rPr lang="en-US" smtClean="0">
                <a:solidFill>
                  <a:prstClr val="black"/>
                </a:solidFill>
              </a:rPr>
              <a:pPr/>
              <a:t>2</a:t>
            </a:fld>
            <a:endParaRPr 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itchFamily="29" charset="0"/>
                <a:ea typeface="+mn-ea"/>
                <a:cs typeface="+mn-cs"/>
              </a:rPr>
              <a:t>6/02/2014</a:t>
            </a:r>
          </a:p>
        </p:txBody>
      </p:sp>
    </p:spTree>
    <p:extLst>
      <p:ext uri="{BB962C8B-B14F-4D97-AF65-F5344CB8AC3E}">
        <p14:creationId xmlns:p14="http://schemas.microsoft.com/office/powerpoint/2010/main" val="3952961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illustrates domestic interstate migration only,</a:t>
            </a:r>
            <a:r>
              <a:rPr lang="en-US" baseline="0" dirty="0" smtClean="0"/>
              <a:t> not including international migration.</a:t>
            </a:r>
          </a:p>
          <a:p>
            <a:r>
              <a:rPr lang="en-US" dirty="0" smtClean="0"/>
              <a:t>Source:  2013-2017 ACS 5 year estimates, Public</a:t>
            </a:r>
            <a:r>
              <a:rPr lang="en-US" baseline="0" dirty="0" smtClean="0"/>
              <a:t> Use Microdata Sample</a:t>
            </a:r>
            <a:r>
              <a:rPr lang="en-US" dirty="0" smtClean="0"/>
              <a:t>.</a:t>
            </a:r>
            <a:endParaRPr lang="en-US" dirty="0"/>
          </a:p>
        </p:txBody>
      </p:sp>
      <p:sp>
        <p:nvSpPr>
          <p:cNvPr id="4" name="Slide Number Placeholder 3"/>
          <p:cNvSpPr>
            <a:spLocks noGrp="1"/>
          </p:cNvSpPr>
          <p:nvPr>
            <p:ph type="sldNum" sz="quarter" idx="10"/>
          </p:nvPr>
        </p:nvSpPr>
        <p:spPr/>
        <p:txBody>
          <a:bodyPr/>
          <a:lstStyle/>
          <a:p>
            <a:fld id="{D47BD8CE-DAAC-2D49-86D2-5FA0252FC249}" type="slidenum">
              <a:rPr lang="en-US" smtClean="0">
                <a:solidFill>
                  <a:prstClr val="black"/>
                </a:solidFill>
              </a:rPr>
              <a:pPr/>
              <a:t>21</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several layers of what the </a:t>
            </a:r>
            <a:r>
              <a:rPr lang="en-US" dirty="0" smtClean="0"/>
              <a:t>federal</a:t>
            </a:r>
            <a:r>
              <a:rPr lang="en-US" baseline="0" dirty="0" smtClean="0"/>
              <a:t> government (OMB) calls “Core Based Statistical Areas” but the most important are Metropolitan Statistical Areas, which are counties or groups of counties with a core urban area of 50,000 or more population.  Albany and Grants Pass attained Metropolitan status in 2013, based on the results of the 2010 Census.  The City of Grants Pass has fewer than 50,000 residents but its contiguous urbanized area meets the threshold.</a:t>
            </a:r>
          </a:p>
          <a:p>
            <a:endParaRPr lang="en-US" baseline="0" dirty="0" smtClean="0"/>
          </a:p>
          <a:p>
            <a:r>
              <a:rPr lang="en-US" baseline="0" dirty="0" smtClean="0"/>
              <a:t>A total of 13 of Oregon’s 36 counties are in metropolitan statistical areas.</a:t>
            </a:r>
            <a:endParaRPr lang="en-US" dirty="0"/>
          </a:p>
        </p:txBody>
      </p:sp>
      <p:sp>
        <p:nvSpPr>
          <p:cNvPr id="4" name="Slide Number Placeholder 3"/>
          <p:cNvSpPr>
            <a:spLocks noGrp="1"/>
          </p:cNvSpPr>
          <p:nvPr>
            <p:ph type="sldNum" sz="quarter" idx="10"/>
          </p:nvPr>
        </p:nvSpPr>
        <p:spPr/>
        <p:txBody>
          <a:bodyPr/>
          <a:lstStyle/>
          <a:p>
            <a:fld id="{65C09538-3B1C-49E8-8DF9-B919C9C196C1}" type="slidenum">
              <a:rPr lang="en-US" smtClean="0"/>
              <a:t>22</a:t>
            </a:fld>
            <a:endParaRPr lang="en-US"/>
          </a:p>
        </p:txBody>
      </p:sp>
    </p:spTree>
    <p:extLst>
      <p:ext uri="{BB962C8B-B14F-4D97-AF65-F5344CB8AC3E}">
        <p14:creationId xmlns:p14="http://schemas.microsoft.com/office/powerpoint/2010/main" val="17944088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aseline="0" dirty="0" smtClean="0"/>
              <a:t>Oregon portion of the Portland-Vancouver-Hillsboro metro area is home to 48 percent of Oregon’s population.  It accounted for half of the state’s growth due to net migration b</a:t>
            </a:r>
            <a:r>
              <a:rPr lang="en-US" dirty="0" smtClean="0"/>
              <a:t>etween</a:t>
            </a:r>
            <a:r>
              <a:rPr lang="en-US" baseline="0" dirty="0" smtClean="0"/>
              <a:t> the 2010 Census and our July 2018 population estimates, and four fifths of the state’s natural increase. </a:t>
            </a:r>
          </a:p>
          <a:p>
            <a:endParaRPr lang="en-US" baseline="0" dirty="0" smtClean="0"/>
          </a:p>
          <a:p>
            <a:r>
              <a:rPr lang="en-US" baseline="0" dirty="0" smtClean="0"/>
              <a:t>Other Oregon metros all had significant net growth due to net migration, but relatively little growth due to natural increase.  Most of the natural increase shown for the eight metro counties outside of the Portland area is attributable to Marion County.  In one metro county, Josephine, natural increase between 2010 and 2017 was negative, with more deaths than births.</a:t>
            </a:r>
          </a:p>
          <a:p>
            <a:endParaRPr lang="en-US" baseline="0" dirty="0" smtClean="0"/>
          </a:p>
          <a:p>
            <a:r>
              <a:rPr lang="en-US" baseline="0" dirty="0" smtClean="0"/>
              <a:t>The number of deaths to residents of Oregon’s 23 non-metro counties since 2010 is slightly greater than the number of births.  Natural increase occurred in non-metro counties with relatively large Latino populations but was offset by decreases in other metro counties.  Statewide, the white, non-Latino population grows only due to net migration, as natural increase for white, non-Latinos is negative.</a:t>
            </a:r>
            <a:endParaRPr lang="en-US" dirty="0"/>
          </a:p>
        </p:txBody>
      </p:sp>
      <p:sp>
        <p:nvSpPr>
          <p:cNvPr id="4" name="Slide Number Placeholder 3"/>
          <p:cNvSpPr>
            <a:spLocks noGrp="1"/>
          </p:cNvSpPr>
          <p:nvPr>
            <p:ph type="sldNum" sz="quarter" idx="10"/>
          </p:nvPr>
        </p:nvSpPr>
        <p:spPr/>
        <p:txBody>
          <a:bodyPr/>
          <a:lstStyle/>
          <a:p>
            <a:fld id="{65C09538-3B1C-49E8-8DF9-B919C9C196C1}" type="slidenum">
              <a:rPr lang="en-US" smtClean="0"/>
              <a:t>23</a:t>
            </a:fld>
            <a:endParaRPr lang="en-US"/>
          </a:p>
        </p:txBody>
      </p:sp>
    </p:spTree>
    <p:extLst>
      <p:ext uri="{BB962C8B-B14F-4D97-AF65-F5344CB8AC3E}">
        <p14:creationId xmlns:p14="http://schemas.microsoft.com/office/powerpoint/2010/main" val="36682114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Residents relocating from California get a lot of attention in the media and</a:t>
            </a:r>
            <a:r>
              <a:rPr lang="en-US" baseline="0" dirty="0" smtClean="0"/>
              <a:t> in Oregon’s popular culture.  While it is the top source of migrants to Oregon, only about a quarter of Oregon in-migrants are from California.  Among drivers surrendering U.S. or Canadian licenses to the Oregon DMV, 31 percent were from California and 16 percent were from Washington.  However, the share varies regionally within Oregon.  Southwest Oregon (Coos, Curry, Douglas, Jackson, Josephine) and Deschutes get about one third of their new residents from California, while only 20 percent of Portland area in-migrants moved from California.</a:t>
            </a:r>
            <a:endParaRPr lang="en-US" dirty="0"/>
          </a:p>
        </p:txBody>
      </p:sp>
      <p:sp>
        <p:nvSpPr>
          <p:cNvPr id="4" name="Slide Number Placeholder 3"/>
          <p:cNvSpPr>
            <a:spLocks noGrp="1"/>
          </p:cNvSpPr>
          <p:nvPr>
            <p:ph type="sldNum" sz="quarter" idx="10"/>
          </p:nvPr>
        </p:nvSpPr>
        <p:spPr/>
        <p:txBody>
          <a:bodyPr/>
          <a:lstStyle/>
          <a:p>
            <a:fld id="{65C09538-3B1C-49E8-8DF9-B919C9C196C1}" type="slidenum">
              <a:rPr lang="en-US" smtClean="0"/>
              <a:t>24</a:t>
            </a:fld>
            <a:endParaRPr lang="en-US"/>
          </a:p>
        </p:txBody>
      </p:sp>
    </p:spTree>
    <p:extLst>
      <p:ext uri="{BB962C8B-B14F-4D97-AF65-F5344CB8AC3E}">
        <p14:creationId xmlns:p14="http://schemas.microsoft.com/office/powerpoint/2010/main" val="36682114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7BD8CE-DAAC-2D49-86D2-5FA0252FC249}" type="slidenum">
              <a:rPr lang="en-US" smtClean="0">
                <a:solidFill>
                  <a:prstClr val="black"/>
                </a:solidFill>
              </a:rPr>
              <a:pPr/>
              <a:t>25</a:t>
            </a:fld>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a:t>
            </a:r>
            <a:r>
              <a:rPr lang="en-US" baseline="0" dirty="0" smtClean="0"/>
              <a:t> most of the net population growth in the current decade is in older age groups, growth in the age 18 to 54 group exceeds that of the 2000s.</a:t>
            </a:r>
            <a:endParaRPr lang="en-US" dirty="0"/>
          </a:p>
        </p:txBody>
      </p:sp>
      <p:sp>
        <p:nvSpPr>
          <p:cNvPr id="4" name="Slide Number Placeholder 3"/>
          <p:cNvSpPr>
            <a:spLocks noGrp="1"/>
          </p:cNvSpPr>
          <p:nvPr>
            <p:ph type="sldNum" sz="quarter" idx="10"/>
          </p:nvPr>
        </p:nvSpPr>
        <p:spPr/>
        <p:txBody>
          <a:bodyPr/>
          <a:lstStyle/>
          <a:p>
            <a:fld id="{65C09538-3B1C-49E8-8DF9-B919C9C196C1}" type="slidenum">
              <a:rPr lang="en-US" smtClean="0"/>
              <a:t>28</a:t>
            </a:fld>
            <a:endParaRPr lang="en-US"/>
          </a:p>
        </p:txBody>
      </p:sp>
    </p:spTree>
    <p:extLst>
      <p:ext uri="{BB962C8B-B14F-4D97-AF65-F5344CB8AC3E}">
        <p14:creationId xmlns:p14="http://schemas.microsoft.com/office/powerpoint/2010/main" val="22476787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C09538-3B1C-49E8-8DF9-B919C9C196C1}" type="slidenum">
              <a:rPr lang="en-US" smtClean="0"/>
              <a:t>29</a:t>
            </a:fld>
            <a:endParaRPr lang="en-US"/>
          </a:p>
        </p:txBody>
      </p:sp>
    </p:spTree>
    <p:extLst>
      <p:ext uri="{BB962C8B-B14F-4D97-AF65-F5344CB8AC3E}">
        <p14:creationId xmlns:p14="http://schemas.microsoft.com/office/powerpoint/2010/main" val="22476787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were 43,630 births to Oregon Residents in 2017, the lowest total since 1995.  Figures for 2018 are preliminary; they may increase slightly.  However, additional decline from 2017 is likely.</a:t>
            </a:r>
            <a:endParaRPr lang="en-US" dirty="0"/>
          </a:p>
        </p:txBody>
      </p:sp>
      <p:sp>
        <p:nvSpPr>
          <p:cNvPr id="4" name="Slide Number Placeholder 3"/>
          <p:cNvSpPr>
            <a:spLocks noGrp="1"/>
          </p:cNvSpPr>
          <p:nvPr>
            <p:ph type="sldNum" sz="quarter" idx="10"/>
          </p:nvPr>
        </p:nvSpPr>
        <p:spPr/>
        <p:txBody>
          <a:bodyPr/>
          <a:lstStyle/>
          <a:p>
            <a:fld id="{65C09538-3B1C-49E8-8DF9-B919C9C196C1}" type="slidenum">
              <a:rPr lang="en-US" smtClean="0"/>
              <a:t>30</a:t>
            </a:fld>
            <a:endParaRPr lang="en-US"/>
          </a:p>
        </p:txBody>
      </p:sp>
    </p:spTree>
    <p:extLst>
      <p:ext uri="{BB962C8B-B14F-4D97-AF65-F5344CB8AC3E}">
        <p14:creationId xmlns:p14="http://schemas.microsoft.com/office/powerpoint/2010/main" val="38352208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Why have births fallen</a:t>
            </a:r>
            <a:r>
              <a:rPr lang="en-US" baseline="0" dirty="0" smtClean="0"/>
              <a:t> in spite of a growing state population?  </a:t>
            </a:r>
            <a:r>
              <a:rPr lang="en-US" dirty="0" smtClean="0"/>
              <a:t>Aging is part of the reason b</a:t>
            </a:r>
            <a:r>
              <a:rPr lang="en-US" baseline="0" dirty="0" smtClean="0"/>
              <a:t>ut the biggest factor is declining birth rates for younger women.</a:t>
            </a:r>
            <a:endParaRPr lang="en-US" dirty="0" smtClean="0"/>
          </a:p>
          <a:p>
            <a:endParaRPr lang="en-US" dirty="0" smtClean="0"/>
          </a:p>
          <a:p>
            <a:r>
              <a:rPr lang="en-US" dirty="0" smtClean="0"/>
              <a:t>Age-specific</a:t>
            </a:r>
            <a:r>
              <a:rPr lang="en-US" baseline="0" dirty="0" smtClean="0"/>
              <a:t> fertility rates have fallen sharply for women under age 30, and increased slightly for women age 30 and older.</a:t>
            </a:r>
            <a:endParaRPr lang="en-US" dirty="0"/>
          </a:p>
        </p:txBody>
      </p:sp>
      <p:sp>
        <p:nvSpPr>
          <p:cNvPr id="4" name="Slide Number Placeholder 3"/>
          <p:cNvSpPr>
            <a:spLocks noGrp="1"/>
          </p:cNvSpPr>
          <p:nvPr>
            <p:ph type="sldNum" sz="quarter" idx="10"/>
          </p:nvPr>
        </p:nvSpPr>
        <p:spPr/>
        <p:txBody>
          <a:bodyPr/>
          <a:lstStyle/>
          <a:p>
            <a:fld id="{65C09538-3B1C-49E8-8DF9-B919C9C196C1}" type="slidenum">
              <a:rPr lang="en-US" smtClean="0"/>
              <a:t>31</a:t>
            </a:fld>
            <a:endParaRPr lang="en-US"/>
          </a:p>
        </p:txBody>
      </p:sp>
    </p:spTree>
    <p:extLst>
      <p:ext uri="{BB962C8B-B14F-4D97-AF65-F5344CB8AC3E}">
        <p14:creationId xmlns:p14="http://schemas.microsoft.com/office/powerpoint/2010/main" val="1777584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dirty="0"/>
              <a:t>1990 = 2,842,321</a:t>
            </a:r>
          </a:p>
          <a:p>
            <a:pPr eaLnBrk="1" hangingPunct="1"/>
            <a:r>
              <a:rPr lang="en-US" sz="1400" dirty="0"/>
              <a:t>2000 = 3,421,399</a:t>
            </a:r>
          </a:p>
          <a:p>
            <a:pPr eaLnBrk="1" hangingPunct="1"/>
            <a:r>
              <a:rPr lang="en-US" sz="1400" dirty="0"/>
              <a:t>2010 = 3,831,074</a:t>
            </a:r>
          </a:p>
          <a:p>
            <a:pPr eaLnBrk="1" hangingPunct="1"/>
            <a:r>
              <a:rPr lang="en-US" sz="1400" dirty="0" smtClean="0"/>
              <a:t>2018 </a:t>
            </a:r>
            <a:r>
              <a:rPr lang="en-US" sz="1400" dirty="0"/>
              <a:t>= </a:t>
            </a:r>
            <a:r>
              <a:rPr lang="en-US" sz="1400" dirty="0" smtClean="0"/>
              <a:t>4,195,300</a:t>
            </a:r>
            <a:endParaRPr lang="en-US" sz="1400" dirty="0"/>
          </a:p>
          <a:p>
            <a:pPr eaLnBrk="1" hangingPunct="1"/>
            <a:r>
              <a:rPr lang="en-US" sz="1400" dirty="0"/>
              <a:t>1990-2000 Growth = 579,078 (20.4%)</a:t>
            </a:r>
          </a:p>
          <a:p>
            <a:pPr eaLnBrk="1" hangingPunct="1"/>
            <a:r>
              <a:rPr lang="en-US" sz="1400" dirty="0"/>
              <a:t>2000-2010 Growth = 409,675 (12.0%)</a:t>
            </a:r>
          </a:p>
          <a:p>
            <a:pPr eaLnBrk="1" hangingPunct="1"/>
            <a:endParaRPr lang="en-US" sz="1400" dirty="0" smtClean="0">
              <a:latin typeface="Arial" charset="0"/>
              <a:ea typeface="ＭＳ Ｐゴシック" charset="0"/>
              <a:cs typeface="ＭＳ Ｐゴシック" charset="0"/>
            </a:endParaRPr>
          </a:p>
          <a:p>
            <a:pPr eaLnBrk="1" hangingPunct="1"/>
            <a:r>
              <a:rPr lang="en-US" sz="1400" dirty="0" smtClean="0">
                <a:latin typeface="Arial" charset="0"/>
                <a:ea typeface="ＭＳ Ｐゴシック" charset="0"/>
                <a:cs typeface="ＭＳ Ｐゴシック" charset="0"/>
              </a:rPr>
              <a:t>California’s “slow” growth entails</a:t>
            </a:r>
            <a:r>
              <a:rPr lang="en-US" sz="1400" baseline="0" dirty="0" smtClean="0">
                <a:latin typeface="Arial" charset="0"/>
                <a:ea typeface="ＭＳ Ｐゴシック" charset="0"/>
                <a:cs typeface="ＭＳ Ｐゴシック" charset="0"/>
              </a:rPr>
              <a:t> adding over 2.5 million residents between 4/1/2010 and 7/1/2018.</a:t>
            </a:r>
            <a:endParaRPr lang="en-US" sz="1400" dirty="0">
              <a:latin typeface="Arial" charset="0"/>
              <a:ea typeface="ＭＳ Ｐゴシック" charset="0"/>
              <a:cs typeface="ＭＳ Ｐゴシック"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1658" indent="-3818578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78" eaLnBrk="0" fontAlgn="base" hangingPunct="0">
              <a:spcBef>
                <a:spcPct val="0"/>
              </a:spcBef>
              <a:spcAft>
                <a:spcPct val="0"/>
              </a:spcAft>
              <a:defRPr sz="2400">
                <a:solidFill>
                  <a:schemeClr val="tx1"/>
                </a:solidFill>
                <a:latin typeface="Arial" charset="0"/>
                <a:ea typeface="ＭＳ Ｐゴシック" charset="0"/>
              </a:defRPr>
            </a:lvl6pPr>
            <a:lvl7pPr marL="931754" eaLnBrk="0" fontAlgn="base" hangingPunct="0">
              <a:spcBef>
                <a:spcPct val="0"/>
              </a:spcBef>
              <a:spcAft>
                <a:spcPct val="0"/>
              </a:spcAft>
              <a:defRPr sz="2400">
                <a:solidFill>
                  <a:schemeClr val="tx1"/>
                </a:solidFill>
                <a:latin typeface="Arial" charset="0"/>
                <a:ea typeface="ＭＳ Ｐゴシック" charset="0"/>
              </a:defRPr>
            </a:lvl7pPr>
            <a:lvl8pPr marL="1397633" eaLnBrk="0" fontAlgn="base" hangingPunct="0">
              <a:spcBef>
                <a:spcPct val="0"/>
              </a:spcBef>
              <a:spcAft>
                <a:spcPct val="0"/>
              </a:spcAft>
              <a:defRPr sz="2400">
                <a:solidFill>
                  <a:schemeClr val="tx1"/>
                </a:solidFill>
                <a:latin typeface="Arial" charset="0"/>
                <a:ea typeface="ＭＳ Ｐゴシック" charset="0"/>
              </a:defRPr>
            </a:lvl8pPr>
            <a:lvl9pPr marL="186351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DB473A8-DBDD-7D4B-B1D3-A10FF5F9DB63}" type="slidenum">
              <a:rPr lang="en-US" sz="1200">
                <a:solidFill>
                  <a:prstClr val="black"/>
                </a:solidFill>
              </a:rPr>
              <a:pPr eaLnBrk="1" hangingPunct="1"/>
              <a:t>3</a:t>
            </a:fld>
            <a:endParaRPr lang="en-US" sz="1200" dirty="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C09538-3B1C-49E8-8DF9-B919C9C196C1}" type="slidenum">
              <a:rPr lang="en-US" smtClean="0"/>
              <a:t>32</a:t>
            </a:fld>
            <a:endParaRPr lang="en-US"/>
          </a:p>
        </p:txBody>
      </p:sp>
    </p:spTree>
    <p:extLst>
      <p:ext uri="{BB962C8B-B14F-4D97-AF65-F5344CB8AC3E}">
        <p14:creationId xmlns:p14="http://schemas.microsoft.com/office/powerpoint/2010/main" val="334844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400" dirty="0">
              <a:latin typeface="Arial" charset="0"/>
              <a:ea typeface="ＭＳ Ｐゴシック" charset="0"/>
              <a:cs typeface="ＭＳ Ｐゴシック"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1658" indent="-3818578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78" eaLnBrk="0" fontAlgn="base" hangingPunct="0">
              <a:spcBef>
                <a:spcPct val="0"/>
              </a:spcBef>
              <a:spcAft>
                <a:spcPct val="0"/>
              </a:spcAft>
              <a:defRPr sz="2400">
                <a:solidFill>
                  <a:schemeClr val="tx1"/>
                </a:solidFill>
                <a:latin typeface="Arial" charset="0"/>
                <a:ea typeface="ＭＳ Ｐゴシック" charset="0"/>
              </a:defRPr>
            </a:lvl6pPr>
            <a:lvl7pPr marL="931754" eaLnBrk="0" fontAlgn="base" hangingPunct="0">
              <a:spcBef>
                <a:spcPct val="0"/>
              </a:spcBef>
              <a:spcAft>
                <a:spcPct val="0"/>
              </a:spcAft>
              <a:defRPr sz="2400">
                <a:solidFill>
                  <a:schemeClr val="tx1"/>
                </a:solidFill>
                <a:latin typeface="Arial" charset="0"/>
                <a:ea typeface="ＭＳ Ｐゴシック" charset="0"/>
              </a:defRPr>
            </a:lvl7pPr>
            <a:lvl8pPr marL="1397633" eaLnBrk="0" fontAlgn="base" hangingPunct="0">
              <a:spcBef>
                <a:spcPct val="0"/>
              </a:spcBef>
              <a:spcAft>
                <a:spcPct val="0"/>
              </a:spcAft>
              <a:defRPr sz="2400">
                <a:solidFill>
                  <a:schemeClr val="tx1"/>
                </a:solidFill>
                <a:latin typeface="Arial" charset="0"/>
                <a:ea typeface="ＭＳ Ｐゴシック" charset="0"/>
              </a:defRPr>
            </a:lvl8pPr>
            <a:lvl9pPr marL="186351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DB473A8-DBDD-7D4B-B1D3-A10FF5F9DB63}" type="slidenum">
              <a:rPr lang="en-US" sz="1200">
                <a:solidFill>
                  <a:prstClr val="black"/>
                </a:solidFill>
              </a:rPr>
              <a:pPr eaLnBrk="1" hangingPunct="1"/>
              <a:t>33</a:t>
            </a:fld>
            <a:endParaRPr lang="en-US" sz="1200"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Population change</a:t>
            </a:r>
            <a:r>
              <a:rPr lang="en-US" baseline="0" dirty="0" smtClean="0"/>
              <a:t> in a given area occurs due to four demographic events:  people are born, people die, people move into the area, people move out of the area.</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7BD8CE-DAAC-2D49-86D2-5FA0252FC24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2697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Natural increase (births</a:t>
            </a:r>
            <a:r>
              <a:rPr lang="en-US" baseline="0" dirty="0" smtClean="0"/>
              <a:t> minus deaths) was low during the “baby bust” of the late 1960s and early 1970s, but it is plunging again due to low fertility rates and the aging population.  The early 1980s recession prompted more people to move out of Oregon than into it</a:t>
            </a:r>
            <a:r>
              <a:rPr lang="en-US" dirty="0" smtClean="0"/>
              <a:t>.</a:t>
            </a:r>
            <a:endParaRPr lang="en-US" dirty="0"/>
          </a:p>
        </p:txBody>
      </p:sp>
      <p:sp>
        <p:nvSpPr>
          <p:cNvPr id="4" name="Slide Number Placeholder 3"/>
          <p:cNvSpPr>
            <a:spLocks noGrp="1"/>
          </p:cNvSpPr>
          <p:nvPr>
            <p:ph type="sldNum" sz="quarter" idx="10"/>
          </p:nvPr>
        </p:nvSpPr>
        <p:spPr/>
        <p:txBody>
          <a:bodyPr/>
          <a:lstStyle/>
          <a:p>
            <a:fld id="{D47BD8CE-DAAC-2D49-86D2-5FA0252FC249}"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Due to an aging population and declining birth rates, natural increase now contributes less to Oregon’s population growth than at any time since the 1930s. The number of births to Oregon residents from July 2017 to June 2018 was about 14 percent lower than its recent peak in 2007-08. The number of deaths continues to climb due to the growth in older population.</a:t>
            </a:r>
          </a:p>
          <a:p>
            <a:endParaRPr lang="en-US" dirty="0" smtClean="0"/>
          </a:p>
        </p:txBody>
      </p:sp>
      <p:sp>
        <p:nvSpPr>
          <p:cNvPr id="4" name="Slide Number Placeholder 3"/>
          <p:cNvSpPr>
            <a:spLocks noGrp="1"/>
          </p:cNvSpPr>
          <p:nvPr>
            <p:ph type="sldNum" sz="quarter" idx="10"/>
          </p:nvPr>
        </p:nvSpPr>
        <p:spPr/>
        <p:txBody>
          <a:bodyPr/>
          <a:lstStyle/>
          <a:p>
            <a:fld id="{D47BD8CE-DAAC-2D49-86D2-5FA0252FC249}"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Contrasting the slowdown in natural increase, net migration has accelerated, as the number of people moving to Oregon exceeded the number moving out by more than 40,000 for the fourth consecutive year. In the four years since 2014, net migration has resulted in about 200,000 additional Oregon residents, accounting for</a:t>
            </a:r>
            <a:r>
              <a:rPr lang="en-US" baseline="0" dirty="0" smtClean="0"/>
              <a:t> 85 percent of the state’s growth</a:t>
            </a:r>
            <a:r>
              <a:rPr lang="en-US" dirty="0" smtClean="0"/>
              <a:t>.</a:t>
            </a:r>
            <a:endParaRPr lang="en-US" dirty="0"/>
          </a:p>
        </p:txBody>
      </p:sp>
      <p:sp>
        <p:nvSpPr>
          <p:cNvPr id="4" name="Slide Number Placeholder 3"/>
          <p:cNvSpPr>
            <a:spLocks noGrp="1"/>
          </p:cNvSpPr>
          <p:nvPr>
            <p:ph type="sldNum" sz="quarter" idx="10"/>
          </p:nvPr>
        </p:nvSpPr>
        <p:spPr/>
        <p:txBody>
          <a:bodyPr/>
          <a:lstStyle/>
          <a:p>
            <a:fld id="{D47BD8CE-DAAC-2D49-86D2-5FA0252FC249}"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Census Bureau geographers checking the accuracy of census maps using aerial photos and magnifying glasses in the 1960s.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47BD8CE-DAAC-2D49-86D2-5FA0252FC249}"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3786927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effectLst/>
              </a:rPr>
              <a:t>The population of each state is required to be reported by December 31</a:t>
            </a:r>
            <a:r>
              <a:rPr lang="en-US" i="0" baseline="30000" dirty="0" smtClean="0">
                <a:effectLst/>
              </a:rPr>
              <a:t>st</a:t>
            </a:r>
            <a:r>
              <a:rPr lang="en-US" i="0" dirty="0" smtClean="0">
                <a:effectLst/>
              </a:rPr>
              <a:t> each decade, following the April 1</a:t>
            </a:r>
            <a:r>
              <a:rPr lang="en-US" i="0" baseline="30000" dirty="0" smtClean="0">
                <a:effectLst/>
              </a:rPr>
              <a:t>st</a:t>
            </a:r>
            <a:r>
              <a:rPr lang="en-US" i="0" dirty="0" smtClean="0">
                <a:effectLst/>
              </a:rPr>
              <a:t> Census.</a:t>
            </a:r>
            <a:r>
              <a:rPr lang="en-US" i="0" baseline="0" dirty="0" smtClean="0">
                <a:effectLst/>
              </a:rPr>
              <a:t> That determines the number of seats each state has in Congress.  By March 31</a:t>
            </a:r>
            <a:r>
              <a:rPr lang="en-US" i="0" baseline="30000" dirty="0" smtClean="0">
                <a:effectLst/>
              </a:rPr>
              <a:t>st</a:t>
            </a:r>
            <a:r>
              <a:rPr lang="en-US" i="0" baseline="0" dirty="0" smtClean="0">
                <a:effectLst/>
              </a:rPr>
              <a:t> of the following year, the population of each census block, total and 18+, by race and ethnicity, is reported so that states can begin redistricting.</a:t>
            </a:r>
            <a:endParaRPr lang="en-US" i="0" dirty="0" smtClean="0">
              <a:effectLst/>
            </a:endParaRPr>
          </a:p>
          <a:p>
            <a:endParaRPr lang="en-US" i="0" dirty="0" smtClean="0">
              <a:effectLst/>
            </a:endParaRPr>
          </a:p>
          <a:p>
            <a:r>
              <a:rPr lang="en-US" i="1" dirty="0" smtClean="0">
                <a:effectLst/>
              </a:rPr>
              <a:t>“Representatives and direct Taxes shall be apportioned among the several States which may be included within this Union, according to their respective Numbers…”</a:t>
            </a:r>
            <a:endParaRPr lang="en-US" dirty="0" smtClean="0">
              <a:effectLst/>
            </a:endParaRPr>
          </a:p>
          <a:p>
            <a:r>
              <a:rPr lang="en-US" dirty="0" smtClean="0">
                <a:effectLst/>
              </a:rPr>
              <a:t>- The Constitution of the United States, Article I, Section 2.</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47BD8CE-DAAC-2D49-86D2-5FA0252FC249}"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1966054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297C68-39F2-4717-9F26-EDF590ECDA26}" type="datetimeFigureOut">
              <a:rPr lang="en-US" smtClean="0"/>
              <a:t>3/29/2019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070EDF-2B2C-42EC-847D-95D70A1E9BC0}" type="slidenum">
              <a:rPr lang="en-US" smtClean="0"/>
              <a:t>‹#›</a:t>
            </a:fld>
            <a:endParaRPr lang="en-US"/>
          </a:p>
        </p:txBody>
      </p:sp>
    </p:spTree>
    <p:extLst>
      <p:ext uri="{BB962C8B-B14F-4D97-AF65-F5344CB8AC3E}">
        <p14:creationId xmlns:p14="http://schemas.microsoft.com/office/powerpoint/2010/main" val="3582917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297C68-39F2-4717-9F26-EDF590ECDA26}" type="datetimeFigureOut">
              <a:rPr lang="en-US" smtClean="0"/>
              <a:t>3/29/2019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070EDF-2B2C-42EC-847D-95D70A1E9BC0}" type="slidenum">
              <a:rPr lang="en-US" smtClean="0"/>
              <a:t>‹#›</a:t>
            </a:fld>
            <a:endParaRPr lang="en-US"/>
          </a:p>
        </p:txBody>
      </p:sp>
    </p:spTree>
    <p:extLst>
      <p:ext uri="{BB962C8B-B14F-4D97-AF65-F5344CB8AC3E}">
        <p14:creationId xmlns:p14="http://schemas.microsoft.com/office/powerpoint/2010/main" val="1333627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297C68-39F2-4717-9F26-EDF590ECDA26}" type="datetimeFigureOut">
              <a:rPr lang="en-US" smtClean="0"/>
              <a:t>3/29/2019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070EDF-2B2C-42EC-847D-95D70A1E9BC0}" type="slidenum">
              <a:rPr lang="en-US" smtClean="0"/>
              <a:t>‹#›</a:t>
            </a:fld>
            <a:endParaRPr lang="en-US"/>
          </a:p>
        </p:txBody>
      </p:sp>
    </p:spTree>
    <p:extLst>
      <p:ext uri="{BB962C8B-B14F-4D97-AF65-F5344CB8AC3E}">
        <p14:creationId xmlns:p14="http://schemas.microsoft.com/office/powerpoint/2010/main" val="3801380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3C5B17-DB00-4A49-9ECF-B775145A3438}" type="datetime1">
              <a:rPr lang="en-US" smtClean="0">
                <a:solidFill>
                  <a:prstClr val="black">
                    <a:tint val="75000"/>
                  </a:prstClr>
                </a:solidFill>
              </a:rPr>
              <a:pPr/>
              <a:t>3/29/2019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C4CDFD8-08A0-B24C-B738-384FDBABD5A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2408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9D7698-9E55-F747-9216-8F93F6000591}" type="datetime1">
              <a:rPr lang="en-US" smtClean="0">
                <a:solidFill>
                  <a:prstClr val="black">
                    <a:tint val="75000"/>
                  </a:prstClr>
                </a:solidFill>
              </a:rPr>
              <a:pPr/>
              <a:t>3/29/2019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C8ED2-EBE3-9645-8077-9BB165D49A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38197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1D58A1-00C5-B54D-9A28-0E0030D32F09}" type="datetime1">
              <a:rPr lang="en-US" smtClean="0">
                <a:solidFill>
                  <a:prstClr val="black">
                    <a:tint val="75000"/>
                  </a:prstClr>
                </a:solidFill>
              </a:rPr>
              <a:pPr/>
              <a:t>3/29/2019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BD5385F-87BA-2B4C-9129-A2E001817A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51051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E2BA65-C970-2049-B5BD-5F5EA719E31A}" type="datetime1">
              <a:rPr lang="en-US" smtClean="0">
                <a:solidFill>
                  <a:prstClr val="black">
                    <a:tint val="75000"/>
                  </a:prstClr>
                </a:solidFill>
              </a:rPr>
              <a:pPr/>
              <a:t>3/29/2019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4C02952-BE66-F440-9126-73733B15F7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44566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E544CF-90DD-224C-A018-683B6211867B}" type="datetime1">
              <a:rPr lang="en-US" smtClean="0">
                <a:solidFill>
                  <a:prstClr val="black">
                    <a:tint val="75000"/>
                  </a:prstClr>
                </a:solidFill>
              </a:rPr>
              <a:pPr/>
              <a:t>3/29/2019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642D3B5-086D-CB4A-921B-22ADEA34722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7655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0688DB-2FE2-4C4A-823C-59448DA0BE95}" type="datetime1">
              <a:rPr lang="en-US" smtClean="0">
                <a:solidFill>
                  <a:prstClr val="black">
                    <a:tint val="75000"/>
                  </a:prstClr>
                </a:solidFill>
              </a:rPr>
              <a:pPr/>
              <a:t>3/29/2019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B4AC684-3F65-314B-BF5D-808A9956D5E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9983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A1052D-9C7C-E64E-8809-765CED47D582}" type="datetime1">
              <a:rPr lang="en-US" smtClean="0">
                <a:solidFill>
                  <a:prstClr val="black">
                    <a:tint val="75000"/>
                  </a:prstClr>
                </a:solidFill>
              </a:rPr>
              <a:pPr/>
              <a:t>3/29/2019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31886F5-A7C6-2249-BB7B-8C598F06EC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32972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AB3D89-F5CD-B042-BD87-8DF216704992}" type="datetime1">
              <a:rPr lang="en-US" smtClean="0">
                <a:solidFill>
                  <a:prstClr val="black">
                    <a:tint val="75000"/>
                  </a:prstClr>
                </a:solidFill>
              </a:rPr>
              <a:pPr/>
              <a:t>3/29/2019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E0A0425-33DF-C146-BD51-670E27223EE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5926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297C68-39F2-4717-9F26-EDF590ECDA26}" type="datetimeFigureOut">
              <a:rPr lang="en-US" smtClean="0"/>
              <a:t>3/29/2019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070EDF-2B2C-42EC-847D-95D70A1E9BC0}" type="slidenum">
              <a:rPr lang="en-US" smtClean="0"/>
              <a:t>‹#›</a:t>
            </a:fld>
            <a:endParaRPr lang="en-US"/>
          </a:p>
        </p:txBody>
      </p:sp>
    </p:spTree>
    <p:extLst>
      <p:ext uri="{BB962C8B-B14F-4D97-AF65-F5344CB8AC3E}">
        <p14:creationId xmlns:p14="http://schemas.microsoft.com/office/powerpoint/2010/main" val="11433083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BCA575-4536-F743-A4AD-8FB9528DC206}" type="datetime1">
              <a:rPr lang="en-US" smtClean="0">
                <a:solidFill>
                  <a:prstClr val="black">
                    <a:tint val="75000"/>
                  </a:prstClr>
                </a:solidFill>
              </a:rPr>
              <a:pPr/>
              <a:t>3/29/2019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CAA9605-EBDB-5647-94BF-9D9ADBD5C3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29189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3ECBFB-F02A-354E-9990-A7E89FDB07A9}" type="datetime1">
              <a:rPr lang="en-US" smtClean="0">
                <a:solidFill>
                  <a:prstClr val="black">
                    <a:tint val="75000"/>
                  </a:prstClr>
                </a:solidFill>
              </a:rPr>
              <a:pPr/>
              <a:t>3/29/2019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D5C56AC-4969-284C-8973-AD7AC8E436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1195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696942-B0A9-8543-91C2-BD9FE862CA98}" type="datetime1">
              <a:rPr lang="en-US" smtClean="0">
                <a:solidFill>
                  <a:prstClr val="black">
                    <a:tint val="75000"/>
                  </a:prstClr>
                </a:solidFill>
              </a:rPr>
              <a:pPr/>
              <a:t>3/29/2019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4214B0-5482-1D46-8D5D-8A2A76616E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6965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3C5B17-DB00-4A49-9ECF-B775145A3438}" type="datetime1">
              <a:rPr lang="en-US" smtClean="0">
                <a:solidFill>
                  <a:prstClr val="black">
                    <a:tint val="75000"/>
                  </a:prstClr>
                </a:solidFill>
              </a:rPr>
              <a:pPr/>
              <a:t>3/29/2019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C4CDFD8-08A0-B24C-B738-384FDBABD5A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874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9D7698-9E55-F747-9216-8F93F6000591}" type="datetime1">
              <a:rPr lang="en-US" smtClean="0">
                <a:solidFill>
                  <a:prstClr val="black">
                    <a:tint val="75000"/>
                  </a:prstClr>
                </a:solidFill>
              </a:rPr>
              <a:pPr/>
              <a:t>3/29/2019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C8ED2-EBE3-9645-8077-9BB165D49A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00563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1D58A1-00C5-B54D-9A28-0E0030D32F09}" type="datetime1">
              <a:rPr lang="en-US" smtClean="0">
                <a:solidFill>
                  <a:prstClr val="black">
                    <a:tint val="75000"/>
                  </a:prstClr>
                </a:solidFill>
              </a:rPr>
              <a:pPr/>
              <a:t>3/29/2019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BD5385F-87BA-2B4C-9129-A2E001817A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246008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E2BA65-C970-2049-B5BD-5F5EA719E31A}" type="datetime1">
              <a:rPr lang="en-US" smtClean="0">
                <a:solidFill>
                  <a:prstClr val="black">
                    <a:tint val="75000"/>
                  </a:prstClr>
                </a:solidFill>
              </a:rPr>
              <a:pPr/>
              <a:t>3/29/2019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4C02952-BE66-F440-9126-73733B15F7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67816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E544CF-90DD-224C-A018-683B6211867B}" type="datetime1">
              <a:rPr lang="en-US" smtClean="0">
                <a:solidFill>
                  <a:prstClr val="black">
                    <a:tint val="75000"/>
                  </a:prstClr>
                </a:solidFill>
              </a:rPr>
              <a:pPr/>
              <a:t>3/29/2019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642D3B5-086D-CB4A-921B-22ADEA34722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772515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0688DB-2FE2-4C4A-823C-59448DA0BE95}" type="datetime1">
              <a:rPr lang="en-US" smtClean="0">
                <a:solidFill>
                  <a:prstClr val="black">
                    <a:tint val="75000"/>
                  </a:prstClr>
                </a:solidFill>
              </a:rPr>
              <a:pPr/>
              <a:t>3/29/2019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B4AC684-3F65-314B-BF5D-808A9956D5E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862476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A1052D-9C7C-E64E-8809-765CED47D582}" type="datetime1">
              <a:rPr lang="en-US" smtClean="0">
                <a:solidFill>
                  <a:prstClr val="black">
                    <a:tint val="75000"/>
                  </a:prstClr>
                </a:solidFill>
              </a:rPr>
              <a:pPr/>
              <a:t>3/29/2019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31886F5-A7C6-2249-BB7B-8C598F06EC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56352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297C68-39F2-4717-9F26-EDF590ECDA26}" type="datetimeFigureOut">
              <a:rPr lang="en-US" smtClean="0"/>
              <a:t>3/29/2019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070EDF-2B2C-42EC-847D-95D70A1E9BC0}" type="slidenum">
              <a:rPr lang="en-US" smtClean="0"/>
              <a:t>‹#›</a:t>
            </a:fld>
            <a:endParaRPr lang="en-US"/>
          </a:p>
        </p:txBody>
      </p:sp>
    </p:spTree>
    <p:extLst>
      <p:ext uri="{BB962C8B-B14F-4D97-AF65-F5344CB8AC3E}">
        <p14:creationId xmlns:p14="http://schemas.microsoft.com/office/powerpoint/2010/main" val="1535571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AB3D89-F5CD-B042-BD87-8DF216704992}" type="datetime1">
              <a:rPr lang="en-US" smtClean="0">
                <a:solidFill>
                  <a:prstClr val="black">
                    <a:tint val="75000"/>
                  </a:prstClr>
                </a:solidFill>
              </a:rPr>
              <a:pPr/>
              <a:t>3/29/2019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E0A0425-33DF-C146-BD51-670E27223EE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09514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BCA575-4536-F743-A4AD-8FB9528DC206}" type="datetime1">
              <a:rPr lang="en-US" smtClean="0">
                <a:solidFill>
                  <a:prstClr val="black">
                    <a:tint val="75000"/>
                  </a:prstClr>
                </a:solidFill>
              </a:rPr>
              <a:pPr/>
              <a:t>3/29/2019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CAA9605-EBDB-5647-94BF-9D9ADBD5C3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258265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3ECBFB-F02A-354E-9990-A7E89FDB07A9}" type="datetime1">
              <a:rPr lang="en-US" smtClean="0">
                <a:solidFill>
                  <a:prstClr val="black">
                    <a:tint val="75000"/>
                  </a:prstClr>
                </a:solidFill>
              </a:rPr>
              <a:pPr/>
              <a:t>3/29/2019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D5C56AC-4969-284C-8973-AD7AC8E436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55068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696942-B0A9-8543-91C2-BD9FE862CA98}" type="datetime1">
              <a:rPr lang="en-US" smtClean="0">
                <a:solidFill>
                  <a:prstClr val="black">
                    <a:tint val="75000"/>
                  </a:prstClr>
                </a:solidFill>
              </a:rPr>
              <a:pPr/>
              <a:t>3/29/2019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4214B0-5482-1D46-8D5D-8A2A76616E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326927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3C5B17-DB00-4A49-9ECF-B775145A3438}" type="datetime1">
              <a:rPr lang="en-US" smtClean="0">
                <a:solidFill>
                  <a:prstClr val="black">
                    <a:tint val="75000"/>
                  </a:prstClr>
                </a:solidFill>
              </a:rPr>
              <a:pPr/>
              <a:t>3/29/2019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C4CDFD8-08A0-B24C-B738-384FDBABD5A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253901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9D7698-9E55-F747-9216-8F93F6000591}" type="datetime1">
              <a:rPr lang="en-US" smtClean="0">
                <a:solidFill>
                  <a:prstClr val="black">
                    <a:tint val="75000"/>
                  </a:prstClr>
                </a:solidFill>
              </a:rPr>
              <a:pPr/>
              <a:t>3/29/2019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C8ED2-EBE3-9645-8077-9BB165D49A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776405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1D58A1-00C5-B54D-9A28-0E0030D32F09}" type="datetime1">
              <a:rPr lang="en-US" smtClean="0">
                <a:solidFill>
                  <a:prstClr val="black">
                    <a:tint val="75000"/>
                  </a:prstClr>
                </a:solidFill>
              </a:rPr>
              <a:pPr/>
              <a:t>3/29/2019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BD5385F-87BA-2B4C-9129-A2E001817A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93375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E2BA65-C970-2049-B5BD-5F5EA719E31A}" type="datetime1">
              <a:rPr lang="en-US" smtClean="0">
                <a:solidFill>
                  <a:prstClr val="black">
                    <a:tint val="75000"/>
                  </a:prstClr>
                </a:solidFill>
              </a:rPr>
              <a:pPr/>
              <a:t>3/29/2019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4C02952-BE66-F440-9126-73733B15F7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88592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E544CF-90DD-224C-A018-683B6211867B}" type="datetime1">
              <a:rPr lang="en-US" smtClean="0">
                <a:solidFill>
                  <a:prstClr val="black">
                    <a:tint val="75000"/>
                  </a:prstClr>
                </a:solidFill>
              </a:rPr>
              <a:pPr/>
              <a:t>3/29/2019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642D3B5-086D-CB4A-921B-22ADEA34722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579397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0688DB-2FE2-4C4A-823C-59448DA0BE95}" type="datetime1">
              <a:rPr lang="en-US" smtClean="0">
                <a:solidFill>
                  <a:prstClr val="black">
                    <a:tint val="75000"/>
                  </a:prstClr>
                </a:solidFill>
              </a:rPr>
              <a:pPr/>
              <a:t>3/29/2019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B4AC684-3F65-314B-BF5D-808A9956D5E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3927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297C68-39F2-4717-9F26-EDF590ECDA26}" type="datetimeFigureOut">
              <a:rPr lang="en-US" smtClean="0"/>
              <a:t>3/29/2019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070EDF-2B2C-42EC-847D-95D70A1E9BC0}" type="slidenum">
              <a:rPr lang="en-US" smtClean="0"/>
              <a:t>‹#›</a:t>
            </a:fld>
            <a:endParaRPr lang="en-US"/>
          </a:p>
        </p:txBody>
      </p:sp>
    </p:spTree>
    <p:extLst>
      <p:ext uri="{BB962C8B-B14F-4D97-AF65-F5344CB8AC3E}">
        <p14:creationId xmlns:p14="http://schemas.microsoft.com/office/powerpoint/2010/main" val="31062571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A1052D-9C7C-E64E-8809-765CED47D582}" type="datetime1">
              <a:rPr lang="en-US" smtClean="0">
                <a:solidFill>
                  <a:prstClr val="black">
                    <a:tint val="75000"/>
                  </a:prstClr>
                </a:solidFill>
              </a:rPr>
              <a:pPr/>
              <a:t>3/29/2019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31886F5-A7C6-2249-BB7B-8C598F06EC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414830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AB3D89-F5CD-B042-BD87-8DF216704992}" type="datetime1">
              <a:rPr lang="en-US" smtClean="0">
                <a:solidFill>
                  <a:prstClr val="black">
                    <a:tint val="75000"/>
                  </a:prstClr>
                </a:solidFill>
              </a:rPr>
              <a:pPr/>
              <a:t>3/29/2019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E0A0425-33DF-C146-BD51-670E27223EE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81244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BCA575-4536-F743-A4AD-8FB9528DC206}" type="datetime1">
              <a:rPr lang="en-US" smtClean="0">
                <a:solidFill>
                  <a:prstClr val="black">
                    <a:tint val="75000"/>
                  </a:prstClr>
                </a:solidFill>
              </a:rPr>
              <a:pPr/>
              <a:t>3/29/2019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CAA9605-EBDB-5647-94BF-9D9ADBD5C3D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3844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3ECBFB-F02A-354E-9990-A7E89FDB07A9}" type="datetime1">
              <a:rPr lang="en-US" smtClean="0">
                <a:solidFill>
                  <a:prstClr val="black">
                    <a:tint val="75000"/>
                  </a:prstClr>
                </a:solidFill>
              </a:rPr>
              <a:pPr/>
              <a:t>3/29/2019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D5C56AC-4969-284C-8973-AD7AC8E436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07919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696942-B0A9-8543-91C2-BD9FE862CA98}" type="datetime1">
              <a:rPr lang="en-US" smtClean="0">
                <a:solidFill>
                  <a:prstClr val="black">
                    <a:tint val="75000"/>
                  </a:prstClr>
                </a:solidFill>
              </a:rPr>
              <a:pPr/>
              <a:t>3/29/2019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4214B0-5482-1D46-8D5D-8A2A76616E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40135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3C5B17-DB00-4A49-9ECF-B775145A3438}" type="datetime1">
              <a:rPr lang="en-US" smtClean="0"/>
              <a:pPr/>
              <a:t>3/29/2019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1C4CDFD8-08A0-B24C-B738-384FDBABD5A0}" type="slidenum">
              <a:rPr lang="en-US" smtClean="0"/>
              <a:pPr/>
              <a:t>‹#›</a:t>
            </a:fld>
            <a:endParaRPr lang="en-US" dirty="0"/>
          </a:p>
        </p:txBody>
      </p:sp>
    </p:spTree>
    <p:extLst>
      <p:ext uri="{BB962C8B-B14F-4D97-AF65-F5344CB8AC3E}">
        <p14:creationId xmlns:p14="http://schemas.microsoft.com/office/powerpoint/2010/main" val="19146393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9D7698-9E55-F747-9216-8F93F6000591}" type="datetime1">
              <a:rPr lang="en-US" smtClean="0"/>
              <a:pPr/>
              <a:t>3/29/2019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938C8ED2-EBE3-9645-8077-9BB165D49AD5}" type="slidenum">
              <a:rPr lang="en-US" smtClean="0"/>
              <a:pPr/>
              <a:t>‹#›</a:t>
            </a:fld>
            <a:endParaRPr lang="en-US" dirty="0"/>
          </a:p>
        </p:txBody>
      </p:sp>
    </p:spTree>
    <p:extLst>
      <p:ext uri="{BB962C8B-B14F-4D97-AF65-F5344CB8AC3E}">
        <p14:creationId xmlns:p14="http://schemas.microsoft.com/office/powerpoint/2010/main" val="32334105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1D58A1-00C5-B54D-9A28-0E0030D32F09}" type="datetime1">
              <a:rPr lang="en-US" smtClean="0"/>
              <a:pPr/>
              <a:t>3/29/2019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EBD5385F-87BA-2B4C-9129-A2E001817A59}" type="slidenum">
              <a:rPr lang="en-US" smtClean="0"/>
              <a:pPr/>
              <a:t>‹#›</a:t>
            </a:fld>
            <a:endParaRPr lang="en-US" dirty="0"/>
          </a:p>
        </p:txBody>
      </p:sp>
    </p:spTree>
    <p:extLst>
      <p:ext uri="{BB962C8B-B14F-4D97-AF65-F5344CB8AC3E}">
        <p14:creationId xmlns:p14="http://schemas.microsoft.com/office/powerpoint/2010/main" val="23814828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E2BA65-C970-2049-B5BD-5F5EA719E31A}" type="datetime1">
              <a:rPr lang="en-US" smtClean="0"/>
              <a:pPr/>
              <a:t>3/29/2019</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C4C02952-BE66-F440-9126-73733B15F743}" type="slidenum">
              <a:rPr lang="en-US" smtClean="0"/>
              <a:pPr/>
              <a:t>‹#›</a:t>
            </a:fld>
            <a:endParaRPr lang="en-US" dirty="0"/>
          </a:p>
        </p:txBody>
      </p:sp>
    </p:spTree>
    <p:extLst>
      <p:ext uri="{BB962C8B-B14F-4D97-AF65-F5344CB8AC3E}">
        <p14:creationId xmlns:p14="http://schemas.microsoft.com/office/powerpoint/2010/main" val="25094282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E544CF-90DD-224C-A018-683B6211867B}" type="datetime1">
              <a:rPr lang="en-US" smtClean="0"/>
              <a:pPr/>
              <a:t>3/29/2019</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fld id="{C642D3B5-086D-CB4A-921B-22ADEA347221}" type="slidenum">
              <a:rPr lang="en-US" smtClean="0"/>
              <a:pPr/>
              <a:t>‹#›</a:t>
            </a:fld>
            <a:endParaRPr lang="en-US" dirty="0"/>
          </a:p>
        </p:txBody>
      </p:sp>
    </p:spTree>
    <p:extLst>
      <p:ext uri="{BB962C8B-B14F-4D97-AF65-F5344CB8AC3E}">
        <p14:creationId xmlns:p14="http://schemas.microsoft.com/office/powerpoint/2010/main" val="1157742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297C68-39F2-4717-9F26-EDF590ECDA26}" type="datetimeFigureOut">
              <a:rPr lang="en-US" smtClean="0"/>
              <a:t>3/29/2019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070EDF-2B2C-42EC-847D-95D70A1E9BC0}" type="slidenum">
              <a:rPr lang="en-US" smtClean="0"/>
              <a:t>‹#›</a:t>
            </a:fld>
            <a:endParaRPr lang="en-US"/>
          </a:p>
        </p:txBody>
      </p:sp>
    </p:spTree>
    <p:extLst>
      <p:ext uri="{BB962C8B-B14F-4D97-AF65-F5344CB8AC3E}">
        <p14:creationId xmlns:p14="http://schemas.microsoft.com/office/powerpoint/2010/main" val="24547591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0688DB-2FE2-4C4A-823C-59448DA0BE95}" type="datetime1">
              <a:rPr lang="en-US" smtClean="0"/>
              <a:pPr/>
              <a:t>3/29/2019</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EB4AC684-3F65-314B-BF5D-808A9956D5E9}" type="slidenum">
              <a:rPr lang="en-US" smtClean="0"/>
              <a:pPr/>
              <a:t>‹#›</a:t>
            </a:fld>
            <a:endParaRPr lang="en-US" dirty="0"/>
          </a:p>
        </p:txBody>
      </p:sp>
    </p:spTree>
    <p:extLst>
      <p:ext uri="{BB962C8B-B14F-4D97-AF65-F5344CB8AC3E}">
        <p14:creationId xmlns:p14="http://schemas.microsoft.com/office/powerpoint/2010/main" val="16373351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A1052D-9C7C-E64E-8809-765CED47D582}" type="datetime1">
              <a:rPr lang="en-US" smtClean="0"/>
              <a:pPr/>
              <a:t>3/29/2019</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F31886F5-A7C6-2249-BB7B-8C598F06EC67}" type="slidenum">
              <a:rPr lang="en-US" smtClean="0"/>
              <a:pPr/>
              <a:t>‹#›</a:t>
            </a:fld>
            <a:endParaRPr lang="en-US" dirty="0"/>
          </a:p>
        </p:txBody>
      </p:sp>
    </p:spTree>
    <p:extLst>
      <p:ext uri="{BB962C8B-B14F-4D97-AF65-F5344CB8AC3E}">
        <p14:creationId xmlns:p14="http://schemas.microsoft.com/office/powerpoint/2010/main" val="3870503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AB3D89-F5CD-B042-BD87-8DF216704992}" type="datetime1">
              <a:rPr lang="en-US" smtClean="0"/>
              <a:pPr/>
              <a:t>3/29/2019</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BE0A0425-33DF-C146-BD51-670E27223EE7}" type="slidenum">
              <a:rPr lang="en-US" smtClean="0"/>
              <a:pPr/>
              <a:t>‹#›</a:t>
            </a:fld>
            <a:endParaRPr lang="en-US" dirty="0"/>
          </a:p>
        </p:txBody>
      </p:sp>
    </p:spTree>
    <p:extLst>
      <p:ext uri="{BB962C8B-B14F-4D97-AF65-F5344CB8AC3E}">
        <p14:creationId xmlns:p14="http://schemas.microsoft.com/office/powerpoint/2010/main" val="10659760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BCA575-4536-F743-A4AD-8FB9528DC206}" type="datetime1">
              <a:rPr lang="en-US" smtClean="0"/>
              <a:pPr/>
              <a:t>3/29/2019</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9CAA9605-EBDB-5647-94BF-9D9ADBD5C3DF}" type="slidenum">
              <a:rPr lang="en-US" smtClean="0"/>
              <a:pPr/>
              <a:t>‹#›</a:t>
            </a:fld>
            <a:endParaRPr lang="en-US" dirty="0"/>
          </a:p>
        </p:txBody>
      </p:sp>
    </p:spTree>
    <p:extLst>
      <p:ext uri="{BB962C8B-B14F-4D97-AF65-F5344CB8AC3E}">
        <p14:creationId xmlns:p14="http://schemas.microsoft.com/office/powerpoint/2010/main" val="33578677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3ECBFB-F02A-354E-9990-A7E89FDB07A9}" type="datetime1">
              <a:rPr lang="en-US" smtClean="0"/>
              <a:pPr/>
              <a:t>3/29/2019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BD5C56AC-4969-284C-8973-AD7AC8E43641}" type="slidenum">
              <a:rPr lang="en-US" smtClean="0"/>
              <a:pPr/>
              <a:t>‹#›</a:t>
            </a:fld>
            <a:endParaRPr lang="en-US" dirty="0"/>
          </a:p>
        </p:txBody>
      </p:sp>
    </p:spTree>
    <p:extLst>
      <p:ext uri="{BB962C8B-B14F-4D97-AF65-F5344CB8AC3E}">
        <p14:creationId xmlns:p14="http://schemas.microsoft.com/office/powerpoint/2010/main" val="30361739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696942-B0A9-8543-91C2-BD9FE862CA98}" type="datetime1">
              <a:rPr lang="en-US" smtClean="0"/>
              <a:pPr/>
              <a:t>3/29/2019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E74214B0-5482-1D46-8D5D-8A2A76616EE0}" type="slidenum">
              <a:rPr lang="en-US" smtClean="0"/>
              <a:pPr/>
              <a:t>‹#›</a:t>
            </a:fld>
            <a:endParaRPr lang="en-US" dirty="0"/>
          </a:p>
        </p:txBody>
      </p:sp>
    </p:spTree>
    <p:extLst>
      <p:ext uri="{BB962C8B-B14F-4D97-AF65-F5344CB8AC3E}">
        <p14:creationId xmlns:p14="http://schemas.microsoft.com/office/powerpoint/2010/main" val="3453639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297C68-39F2-4717-9F26-EDF590ECDA26}" type="datetimeFigureOut">
              <a:rPr lang="en-US" smtClean="0"/>
              <a:t>3/29/2019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070EDF-2B2C-42EC-847D-95D70A1E9BC0}" type="slidenum">
              <a:rPr lang="en-US" smtClean="0"/>
              <a:t>‹#›</a:t>
            </a:fld>
            <a:endParaRPr lang="en-US"/>
          </a:p>
        </p:txBody>
      </p:sp>
    </p:spTree>
    <p:extLst>
      <p:ext uri="{BB962C8B-B14F-4D97-AF65-F5344CB8AC3E}">
        <p14:creationId xmlns:p14="http://schemas.microsoft.com/office/powerpoint/2010/main" val="1275936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297C68-39F2-4717-9F26-EDF590ECDA26}" type="datetimeFigureOut">
              <a:rPr lang="en-US" smtClean="0"/>
              <a:t>3/29/2019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070EDF-2B2C-42EC-847D-95D70A1E9BC0}" type="slidenum">
              <a:rPr lang="en-US" smtClean="0"/>
              <a:t>‹#›</a:t>
            </a:fld>
            <a:endParaRPr lang="en-US"/>
          </a:p>
        </p:txBody>
      </p:sp>
    </p:spTree>
    <p:extLst>
      <p:ext uri="{BB962C8B-B14F-4D97-AF65-F5344CB8AC3E}">
        <p14:creationId xmlns:p14="http://schemas.microsoft.com/office/powerpoint/2010/main" val="4081161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297C68-39F2-4717-9F26-EDF590ECDA26}" type="datetimeFigureOut">
              <a:rPr lang="en-US" smtClean="0"/>
              <a:t>3/29/2019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070EDF-2B2C-42EC-847D-95D70A1E9BC0}" type="slidenum">
              <a:rPr lang="en-US" smtClean="0"/>
              <a:t>‹#›</a:t>
            </a:fld>
            <a:endParaRPr lang="en-US"/>
          </a:p>
        </p:txBody>
      </p:sp>
    </p:spTree>
    <p:extLst>
      <p:ext uri="{BB962C8B-B14F-4D97-AF65-F5344CB8AC3E}">
        <p14:creationId xmlns:p14="http://schemas.microsoft.com/office/powerpoint/2010/main" val="388380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297C68-39F2-4717-9F26-EDF590ECDA26}" type="datetimeFigureOut">
              <a:rPr lang="en-US" smtClean="0"/>
              <a:t>3/29/2019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070EDF-2B2C-42EC-847D-95D70A1E9BC0}" type="slidenum">
              <a:rPr lang="en-US" smtClean="0"/>
              <a:t>‹#›</a:t>
            </a:fld>
            <a:endParaRPr lang="en-US"/>
          </a:p>
        </p:txBody>
      </p:sp>
    </p:spTree>
    <p:extLst>
      <p:ext uri="{BB962C8B-B14F-4D97-AF65-F5344CB8AC3E}">
        <p14:creationId xmlns:p14="http://schemas.microsoft.com/office/powerpoint/2010/main" val="4205412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297C68-39F2-4717-9F26-EDF590ECDA26}" type="datetimeFigureOut">
              <a:rPr lang="en-US" smtClean="0"/>
              <a:t>3/29/2019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070EDF-2B2C-42EC-847D-95D70A1E9BC0}" type="slidenum">
              <a:rPr lang="en-US" smtClean="0"/>
              <a:t>‹#›</a:t>
            </a:fld>
            <a:endParaRPr lang="en-US"/>
          </a:p>
        </p:txBody>
      </p:sp>
    </p:spTree>
    <p:extLst>
      <p:ext uri="{BB962C8B-B14F-4D97-AF65-F5344CB8AC3E}">
        <p14:creationId xmlns:p14="http://schemas.microsoft.com/office/powerpoint/2010/main" val="2117049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65DA6FB0-A0F9-5E43-8FE9-94583CA85485}" type="datetime1">
              <a:rPr lang="en-US" smtClean="0">
                <a:solidFill>
                  <a:prstClr val="black">
                    <a:tint val="75000"/>
                  </a:prstClr>
                </a:solidFill>
                <a:latin typeface="Arial" charset="0"/>
                <a:ea typeface="ＭＳ Ｐゴシック" charset="0"/>
              </a:rPr>
              <a:pPr fontAlgn="base">
                <a:spcBef>
                  <a:spcPct val="0"/>
                </a:spcBef>
                <a:spcAft>
                  <a:spcPct val="0"/>
                </a:spcAft>
              </a:pPr>
              <a:t>3/29/2019</a:t>
            </a:fld>
            <a:endParaRPr lang="en-US" dirty="0">
              <a:solidFill>
                <a:prstClr val="black">
                  <a:tint val="75000"/>
                </a:prstClr>
              </a:solidFill>
              <a:latin typeface="Arial" charset="0"/>
              <a:ea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dirty="0">
              <a:solidFill>
                <a:prstClr val="black">
                  <a:tint val="75000"/>
                </a:prstClr>
              </a:solidFill>
              <a:latin typeface="Arial" charset="0"/>
              <a:ea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4C2CE858-2858-8546-957C-9BC4D434705A}" type="slidenum">
              <a:rPr lang="en-US" smtClean="0">
                <a:solidFill>
                  <a:prstClr val="black">
                    <a:tint val="75000"/>
                  </a:prstClr>
                </a:solidFill>
                <a:latin typeface="Arial" charset="0"/>
                <a:ea typeface="ＭＳ Ｐゴシック" charset="0"/>
              </a:rPr>
              <a:pPr fontAlgn="base">
                <a:spcBef>
                  <a:spcPct val="0"/>
                </a:spcBef>
                <a:spcAft>
                  <a:spcPct val="0"/>
                </a:spcAft>
              </a:pPr>
              <a:t>‹#›</a:t>
            </a:fld>
            <a:endParaRPr lang="en-US" dirty="0">
              <a:solidFill>
                <a:prstClr val="black">
                  <a:tint val="75000"/>
                </a:prstClr>
              </a:solidFill>
              <a:latin typeface="Arial" charset="0"/>
              <a:ea typeface="ＭＳ Ｐゴシック" charset="0"/>
            </a:endParaRPr>
          </a:p>
        </p:txBody>
      </p:sp>
      <p:pic>
        <p:nvPicPr>
          <p:cNvPr id="7" name="Picture 1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64921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65DA6FB0-A0F9-5E43-8FE9-94583CA85485}" type="datetime1">
              <a:rPr lang="en-US" smtClean="0">
                <a:solidFill>
                  <a:prstClr val="black">
                    <a:tint val="75000"/>
                  </a:prstClr>
                </a:solidFill>
                <a:latin typeface="Arial" charset="0"/>
                <a:ea typeface="ＭＳ Ｐゴシック" charset="0"/>
              </a:rPr>
              <a:pPr fontAlgn="base">
                <a:spcBef>
                  <a:spcPct val="0"/>
                </a:spcBef>
                <a:spcAft>
                  <a:spcPct val="0"/>
                </a:spcAft>
              </a:pPr>
              <a:t>3/29/2019</a:t>
            </a:fld>
            <a:endParaRPr lang="en-US" dirty="0">
              <a:solidFill>
                <a:prstClr val="black">
                  <a:tint val="75000"/>
                </a:prstClr>
              </a:solidFill>
              <a:latin typeface="Arial" charset="0"/>
              <a:ea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dirty="0">
              <a:solidFill>
                <a:prstClr val="black">
                  <a:tint val="75000"/>
                </a:prstClr>
              </a:solidFill>
              <a:latin typeface="Arial" charset="0"/>
              <a:ea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4C2CE858-2858-8546-957C-9BC4D434705A}" type="slidenum">
              <a:rPr lang="en-US" smtClean="0">
                <a:solidFill>
                  <a:prstClr val="black">
                    <a:tint val="75000"/>
                  </a:prstClr>
                </a:solidFill>
                <a:latin typeface="Arial" charset="0"/>
                <a:ea typeface="ＭＳ Ｐゴシック" charset="0"/>
              </a:rPr>
              <a:pPr fontAlgn="base">
                <a:spcBef>
                  <a:spcPct val="0"/>
                </a:spcBef>
                <a:spcAft>
                  <a:spcPct val="0"/>
                </a:spcAft>
              </a:pPr>
              <a:t>‹#›</a:t>
            </a:fld>
            <a:endParaRPr lang="en-US" dirty="0">
              <a:solidFill>
                <a:prstClr val="black">
                  <a:tint val="75000"/>
                </a:prstClr>
              </a:solidFill>
              <a:latin typeface="Arial" charset="0"/>
              <a:ea typeface="ＭＳ Ｐゴシック" charset="0"/>
            </a:endParaRPr>
          </a:p>
        </p:txBody>
      </p:sp>
      <p:pic>
        <p:nvPicPr>
          <p:cNvPr id="7" name="Picture 1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54897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65DA6FB0-A0F9-5E43-8FE9-94583CA85485}" type="datetime1">
              <a:rPr lang="en-US" smtClean="0">
                <a:solidFill>
                  <a:prstClr val="black">
                    <a:tint val="75000"/>
                  </a:prstClr>
                </a:solidFill>
                <a:latin typeface="Arial" charset="0"/>
                <a:ea typeface="ＭＳ Ｐゴシック" charset="0"/>
              </a:rPr>
              <a:pPr fontAlgn="base">
                <a:spcBef>
                  <a:spcPct val="0"/>
                </a:spcBef>
                <a:spcAft>
                  <a:spcPct val="0"/>
                </a:spcAft>
              </a:pPr>
              <a:t>3/29/2019</a:t>
            </a:fld>
            <a:endParaRPr lang="en-US" dirty="0">
              <a:solidFill>
                <a:prstClr val="black">
                  <a:tint val="75000"/>
                </a:prstClr>
              </a:solidFill>
              <a:latin typeface="Arial" charset="0"/>
              <a:ea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dirty="0">
              <a:solidFill>
                <a:prstClr val="black">
                  <a:tint val="75000"/>
                </a:prstClr>
              </a:solidFill>
              <a:latin typeface="Arial" charset="0"/>
              <a:ea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4C2CE858-2858-8546-957C-9BC4D434705A}" type="slidenum">
              <a:rPr lang="en-US" smtClean="0">
                <a:solidFill>
                  <a:prstClr val="black">
                    <a:tint val="75000"/>
                  </a:prstClr>
                </a:solidFill>
                <a:latin typeface="Arial" charset="0"/>
                <a:ea typeface="ＭＳ Ｐゴシック" charset="0"/>
              </a:rPr>
              <a:pPr fontAlgn="base">
                <a:spcBef>
                  <a:spcPct val="0"/>
                </a:spcBef>
                <a:spcAft>
                  <a:spcPct val="0"/>
                </a:spcAft>
              </a:pPr>
              <a:t>‹#›</a:t>
            </a:fld>
            <a:endParaRPr lang="en-US" dirty="0">
              <a:solidFill>
                <a:prstClr val="black">
                  <a:tint val="75000"/>
                </a:prstClr>
              </a:solidFill>
              <a:latin typeface="Arial" charset="0"/>
              <a:ea typeface="ＭＳ Ｐゴシック" charset="0"/>
            </a:endParaRPr>
          </a:p>
        </p:txBody>
      </p:sp>
      <p:pic>
        <p:nvPicPr>
          <p:cNvPr id="7" name="Picture 1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594129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DA6FB0-A0F9-5E43-8FE9-94583CA85485}" type="datetime1">
              <a:rPr lang="en-US" smtClean="0"/>
              <a:pPr/>
              <a:t>3/29/2019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CE858-2858-8546-957C-9BC4D434705A}" type="slidenum">
              <a:rPr lang="en-US" smtClean="0"/>
              <a:pPr/>
              <a:t>‹#›</a:t>
            </a:fld>
            <a:endParaRPr lang="en-US" dirty="0"/>
          </a:p>
        </p:txBody>
      </p:sp>
      <p:pic>
        <p:nvPicPr>
          <p:cNvPr id="7" name="Picture 1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6581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8.xml"/><Relationship Id="rId4" Type="http://schemas.openxmlformats.org/officeDocument/2006/relationships/hyperlink" Target="https://www2.census.gov/library/publications/decennial/2020/operations/planned-questions-2020-acs.pdf"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hyperlink" Target="http://www.usajobs.gov/" TargetMode="External"/><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6"/>
          <p:cNvSpPr>
            <a:spLocks noChangeArrowheads="1"/>
          </p:cNvSpPr>
          <p:nvPr/>
        </p:nvSpPr>
        <p:spPr bwMode="auto">
          <a:xfrm>
            <a:off x="0" y="0"/>
            <a:ext cx="9144000" cy="2286000"/>
          </a:xfrm>
          <a:prstGeom prst="rect">
            <a:avLst/>
          </a:prstGeom>
          <a:solidFill>
            <a:srgbClr val="5B7D1F"/>
          </a:solidFill>
          <a:ln>
            <a:noFill/>
          </a:ln>
          <a:extLst>
            <a:ext uri="{91240B29-F687-4F45-9708-019B960494DF}">
              <a14:hiddenLine xmlns:a14="http://schemas.microsoft.com/office/drawing/2010/main" w="88900">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latin typeface="Arial" charset="0"/>
              <a:ea typeface="ＭＳ Ｐゴシック" charset="0"/>
            </a:endParaRPr>
          </a:p>
        </p:txBody>
      </p:sp>
      <p:pic>
        <p:nvPicPr>
          <p:cNvPr id="14340" name="Picture 11" descr="transparentgreen.png                                           0003B3F1Sockeye RAID                   BD59F4C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6838" y="1588"/>
            <a:ext cx="153987" cy="548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5"/>
          <p:cNvSpPr>
            <a:spLocks noChangeArrowheads="1"/>
          </p:cNvSpPr>
          <p:nvPr/>
        </p:nvSpPr>
        <p:spPr bwMode="auto">
          <a:xfrm>
            <a:off x="0" y="5486400"/>
            <a:ext cx="9144000" cy="1371600"/>
          </a:xfrm>
          <a:prstGeom prst="rect">
            <a:avLst/>
          </a:prstGeom>
          <a:solidFill>
            <a:schemeClr val="bg1"/>
          </a:solidFill>
          <a:ln>
            <a:noFill/>
          </a:ln>
          <a:extLst>
            <a:ext uri="{91240B29-F687-4F45-9708-019B960494DF}">
              <a14:hiddenLine xmlns:a14="http://schemas.microsoft.com/office/drawing/2010/main" w="88900">
                <a:solidFill>
                  <a:srgbClr val="000000"/>
                </a:solidFill>
                <a:miter lim="800000"/>
                <a:headEnd/>
                <a:tailEnd/>
              </a14:hiddenLine>
            </a:ext>
          </a:extLst>
        </p:spPr>
        <p:txBody>
          <a:bodyPr wrap="none" anchor="ctr"/>
          <a:lstStyle/>
          <a:p>
            <a:pPr algn="ctr" fontAlgn="base">
              <a:spcBef>
                <a:spcPct val="0"/>
              </a:spcBef>
              <a:spcAft>
                <a:spcPct val="0"/>
              </a:spcAft>
            </a:pPr>
            <a:endParaRPr lang="en-US" sz="2200" baseline="30000" dirty="0">
              <a:solidFill>
                <a:srgbClr val="000000"/>
              </a:solidFill>
              <a:latin typeface="L Frutiger Light" charset="0"/>
              <a:ea typeface="ＭＳ Ｐゴシック" charset="0"/>
            </a:endParaRPr>
          </a:p>
        </p:txBody>
      </p:sp>
      <p:sp>
        <p:nvSpPr>
          <p:cNvPr id="14342" name="Line 9"/>
          <p:cNvSpPr>
            <a:spLocks noChangeShapeType="1"/>
          </p:cNvSpPr>
          <p:nvPr/>
        </p:nvSpPr>
        <p:spPr bwMode="auto">
          <a:xfrm>
            <a:off x="8991600" y="0"/>
            <a:ext cx="0" cy="6019800"/>
          </a:xfrm>
          <a:prstGeom prst="line">
            <a:avLst/>
          </a:prstGeom>
          <a:noFill/>
          <a:ln w="9525">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dirty="0">
              <a:solidFill>
                <a:prstClr val="black"/>
              </a:solidFill>
              <a:latin typeface="Arial" charset="0"/>
              <a:ea typeface="ＭＳ Ｐゴシック" charset="0"/>
            </a:endParaRPr>
          </a:p>
        </p:txBody>
      </p:sp>
      <p:sp>
        <p:nvSpPr>
          <p:cNvPr id="14343" name="Text Box 10"/>
          <p:cNvSpPr txBox="1">
            <a:spLocks noChangeArrowheads="1"/>
          </p:cNvSpPr>
          <p:nvPr/>
        </p:nvSpPr>
        <p:spPr bwMode="auto">
          <a:xfrm>
            <a:off x="609600" y="0"/>
            <a:ext cx="8153400" cy="198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lnSpc>
                <a:spcPct val="80000"/>
              </a:lnSpc>
              <a:spcBef>
                <a:spcPct val="0"/>
              </a:spcBef>
              <a:spcAft>
                <a:spcPct val="0"/>
              </a:spcAft>
            </a:pPr>
            <a:endParaRPr lang="en-US" dirty="0" smtClean="0">
              <a:solidFill>
                <a:prstClr val="white"/>
              </a:solidFill>
              <a:latin typeface="Georgia" charset="0"/>
            </a:endParaRPr>
          </a:p>
          <a:p>
            <a:pPr eaLnBrk="1" fontAlgn="base" hangingPunct="1">
              <a:lnSpc>
                <a:spcPct val="80000"/>
              </a:lnSpc>
              <a:spcBef>
                <a:spcPct val="0"/>
              </a:spcBef>
              <a:spcAft>
                <a:spcPct val="0"/>
              </a:spcAft>
            </a:pPr>
            <a:r>
              <a:rPr lang="en-US" sz="3200" dirty="0" smtClean="0">
                <a:solidFill>
                  <a:prstClr val="white"/>
                </a:solidFill>
                <a:latin typeface="+mj-lt"/>
              </a:rPr>
              <a:t>Oregon Demographic Trends and Census 2020</a:t>
            </a:r>
          </a:p>
          <a:p>
            <a:pPr eaLnBrk="1" fontAlgn="base" hangingPunct="1">
              <a:lnSpc>
                <a:spcPct val="80000"/>
              </a:lnSpc>
              <a:spcBef>
                <a:spcPct val="0"/>
              </a:spcBef>
              <a:spcAft>
                <a:spcPct val="0"/>
              </a:spcAft>
            </a:pPr>
            <a:endParaRPr lang="en-US" b="1" dirty="0" smtClean="0">
              <a:solidFill>
                <a:prstClr val="black"/>
              </a:solidFill>
            </a:endParaRPr>
          </a:p>
          <a:p>
            <a:pPr eaLnBrk="1" fontAlgn="base" hangingPunct="1">
              <a:lnSpc>
                <a:spcPct val="70000"/>
              </a:lnSpc>
              <a:spcBef>
                <a:spcPct val="0"/>
              </a:spcBef>
              <a:spcAft>
                <a:spcPct val="0"/>
              </a:spcAft>
            </a:pPr>
            <a:r>
              <a:rPr lang="en-US" sz="2800" b="1" dirty="0" smtClean="0">
                <a:solidFill>
                  <a:prstClr val="black"/>
                </a:solidFill>
                <a:latin typeface="+mn-lt"/>
              </a:rPr>
              <a:t>Salem City Club</a:t>
            </a:r>
          </a:p>
          <a:p>
            <a:pPr eaLnBrk="1" fontAlgn="base" hangingPunct="1">
              <a:lnSpc>
                <a:spcPct val="70000"/>
              </a:lnSpc>
              <a:spcBef>
                <a:spcPct val="0"/>
              </a:spcBef>
              <a:spcAft>
                <a:spcPct val="0"/>
              </a:spcAft>
            </a:pPr>
            <a:endParaRPr lang="en-US" sz="2800" b="1" dirty="0" smtClean="0">
              <a:solidFill>
                <a:prstClr val="black"/>
              </a:solidFill>
              <a:latin typeface="+mn-lt"/>
            </a:endParaRPr>
          </a:p>
          <a:p>
            <a:pPr eaLnBrk="1" fontAlgn="base" hangingPunct="1">
              <a:lnSpc>
                <a:spcPct val="70000"/>
              </a:lnSpc>
              <a:spcBef>
                <a:spcPct val="0"/>
              </a:spcBef>
              <a:spcAft>
                <a:spcPct val="0"/>
              </a:spcAft>
            </a:pPr>
            <a:r>
              <a:rPr lang="en-US" sz="2800" b="1" dirty="0" smtClean="0">
                <a:solidFill>
                  <a:prstClr val="black"/>
                </a:solidFill>
                <a:latin typeface="+mn-lt"/>
              </a:rPr>
              <a:t>March 22, 2019</a:t>
            </a:r>
          </a:p>
        </p:txBody>
      </p:sp>
      <p:pic>
        <p:nvPicPr>
          <p:cNvPr id="14344"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940425"/>
            <a:ext cx="91440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Rectangle 8"/>
          <p:cNvSpPr>
            <a:spLocks noChangeArrowheads="1"/>
          </p:cNvSpPr>
          <p:nvPr/>
        </p:nvSpPr>
        <p:spPr bwMode="auto">
          <a:xfrm>
            <a:off x="0" y="5486400"/>
            <a:ext cx="4648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en-US" dirty="0" smtClean="0">
                <a:solidFill>
                  <a:prstClr val="black"/>
                </a:solidFill>
                <a:latin typeface="Arial" charset="0"/>
                <a:ea typeface="ＭＳ Ｐゴシック" charset="0"/>
              </a:rPr>
              <a:t>Charles </a:t>
            </a:r>
            <a:r>
              <a:rPr lang="en-US" dirty="0" err="1" smtClean="0">
                <a:solidFill>
                  <a:prstClr val="black"/>
                </a:solidFill>
                <a:latin typeface="Arial" charset="0"/>
                <a:ea typeface="ＭＳ Ｐゴシック" charset="0"/>
              </a:rPr>
              <a:t>Rynerson</a:t>
            </a:r>
            <a:endParaRPr lang="en-US" dirty="0" smtClean="0">
              <a:solidFill>
                <a:prstClr val="black"/>
              </a:solidFill>
              <a:latin typeface="Arial" charset="0"/>
              <a:ea typeface="ＭＳ Ｐゴシック" charset="0"/>
            </a:endParaRPr>
          </a:p>
          <a:p>
            <a:pPr fontAlgn="base">
              <a:spcBef>
                <a:spcPct val="0"/>
              </a:spcBef>
              <a:spcAft>
                <a:spcPct val="0"/>
              </a:spcAft>
            </a:pPr>
            <a:r>
              <a:rPr lang="en-US" dirty="0" smtClean="0">
                <a:solidFill>
                  <a:prstClr val="black"/>
                </a:solidFill>
                <a:latin typeface="Arial" charset="0"/>
                <a:ea typeface="ＭＳ Ｐゴシック" charset="0"/>
              </a:rPr>
              <a:t>Census State Data Center Coordinator</a:t>
            </a:r>
            <a:br>
              <a:rPr lang="en-US" dirty="0" smtClean="0">
                <a:solidFill>
                  <a:prstClr val="black"/>
                </a:solidFill>
                <a:latin typeface="Arial" charset="0"/>
                <a:ea typeface="ＭＳ Ｐゴシック" charset="0"/>
              </a:rPr>
            </a:br>
            <a:r>
              <a:rPr lang="en-US" dirty="0" smtClean="0">
                <a:solidFill>
                  <a:prstClr val="black"/>
                </a:solidFill>
                <a:latin typeface="Arial" charset="0"/>
                <a:ea typeface="ＭＳ Ｐゴシック" charset="0"/>
              </a:rPr>
              <a:t>Population Research Center</a:t>
            </a:r>
          </a:p>
          <a:p>
            <a:pPr fontAlgn="base">
              <a:spcBef>
                <a:spcPct val="0"/>
              </a:spcBef>
              <a:spcAft>
                <a:spcPct val="0"/>
              </a:spcAft>
            </a:pPr>
            <a:r>
              <a:rPr lang="en-US" dirty="0" smtClean="0">
                <a:solidFill>
                  <a:prstClr val="black"/>
                </a:solidFill>
                <a:latin typeface="Arial" charset="0"/>
                <a:ea typeface="ＭＳ Ｐゴシック" charset="0"/>
              </a:rPr>
              <a:t>College of Urban and Public Affairs</a:t>
            </a:r>
            <a:endParaRPr lang="en-US" dirty="0">
              <a:solidFill>
                <a:prstClr val="black"/>
              </a:solidFill>
              <a:latin typeface="Arial" charset="0"/>
              <a:ea typeface="ＭＳ Ｐゴシック" charset="0"/>
            </a:endParaRPr>
          </a:p>
        </p:txBody>
      </p:sp>
    </p:spTree>
    <p:extLst>
      <p:ext uri="{BB962C8B-B14F-4D97-AF65-F5344CB8AC3E}">
        <p14:creationId xmlns:p14="http://schemas.microsoft.com/office/powerpoint/2010/main" val="20842653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47800" y="2514600"/>
            <a:ext cx="5791200" cy="2539157"/>
          </a:xfrm>
          <a:prstGeom prst="rect">
            <a:avLst/>
          </a:prstGeom>
          <a:noFill/>
        </p:spPr>
        <p:txBody>
          <a:bodyPr wrap="square" rtlCol="0">
            <a:spAutoFit/>
          </a:bodyPr>
          <a:lstStyle>
            <a:defPPr>
              <a:defRPr lang="en-US"/>
            </a:defPPr>
            <a:lvl1pPr fontAlgn="base">
              <a:lnSpc>
                <a:spcPct val="150000"/>
              </a:lnSpc>
              <a:spcBef>
                <a:spcPts val="600"/>
              </a:spcBef>
              <a:spcAft>
                <a:spcPct val="0"/>
              </a:spcAft>
              <a:buFont typeface="Arial" pitchFamily="34" charset="0"/>
              <a:buChar char="•"/>
              <a:defRPr sz="2400">
                <a:solidFill>
                  <a:prstClr val="black"/>
                </a:solidFill>
                <a:ea typeface="ＭＳ Ｐゴシック" charset="0"/>
              </a:defRPr>
            </a:lvl1pPr>
          </a:lstStyle>
          <a:p>
            <a:pPr marL="342900" marR="0" lvl="0" indent="-342900" algn="l" defTabSz="914400" rtl="0" eaLnBrk="1" fontAlgn="base" latinLnBrk="0" hangingPunct="1">
              <a:lnSpc>
                <a:spcPct val="150000"/>
              </a:lnSpc>
              <a:spcBef>
                <a:spcPts val="600"/>
              </a:spcBef>
              <a:spcAft>
                <a:spcPct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ＭＳ Ｐゴシック" charset="0"/>
                <a:cs typeface="+mn-cs"/>
              </a:rPr>
              <a:t>Oregon			839,060</a:t>
            </a:r>
          </a:p>
          <a:p>
            <a:pPr marL="342900" marR="0" lvl="0" indent="-342900" algn="l" defTabSz="914400" rtl="0" eaLnBrk="1" fontAlgn="base" latinLnBrk="0" hangingPunct="1">
              <a:lnSpc>
                <a:spcPct val="150000"/>
              </a:lnSpc>
              <a:spcBef>
                <a:spcPts val="600"/>
              </a:spcBef>
              <a:spcAft>
                <a:spcPct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ＭＳ Ｐゴシック" charset="0"/>
                <a:cs typeface="+mn-cs"/>
              </a:rPr>
              <a:t>Washington</a:t>
            </a:r>
            <a:r>
              <a:rPr kumimoji="0" lang="en-US" sz="2400" b="0" i="0" u="none" strike="noStrike" kern="1200" cap="none" spc="0" normalizeH="0" baseline="0" noProof="0" dirty="0">
                <a:ln>
                  <a:noFill/>
                </a:ln>
                <a:solidFill>
                  <a:prstClr val="black"/>
                </a:solidFill>
                <a:effectLst/>
                <a:uLnTx/>
                <a:uFillTx/>
                <a:latin typeface="Calibri"/>
                <a:ea typeface="ＭＳ Ｐゴシック" charset="0"/>
                <a:cs typeface="+mn-cs"/>
              </a:rPr>
              <a:t>		</a:t>
            </a:r>
            <a:r>
              <a:rPr kumimoji="0" lang="en-US" sz="2400" b="0" i="0" u="none" strike="noStrike" kern="1200" cap="none" spc="0" normalizeH="0" baseline="0" noProof="0" dirty="0" smtClean="0">
                <a:ln>
                  <a:noFill/>
                </a:ln>
                <a:solidFill>
                  <a:prstClr val="black"/>
                </a:solidFill>
                <a:effectLst/>
                <a:uLnTx/>
                <a:uFillTx/>
                <a:latin typeface="Calibri"/>
                <a:ea typeface="ＭＳ Ｐゴシック" charset="0"/>
                <a:cs typeface="+mn-cs"/>
              </a:rPr>
              <a:t>	745,692</a:t>
            </a:r>
            <a:endParaRPr kumimoji="0" lang="en-US" sz="2400" b="0" i="0" u="none" strike="noStrike" kern="1200" cap="none" spc="0" normalizeH="0" baseline="0" noProof="0" dirty="0">
              <a:ln>
                <a:noFill/>
              </a:ln>
              <a:solidFill>
                <a:prstClr val="black"/>
              </a:solidFill>
              <a:effectLst/>
              <a:uLnTx/>
              <a:uFillTx/>
              <a:latin typeface="Calibri"/>
              <a:ea typeface="ＭＳ Ｐゴシック" charset="0"/>
              <a:cs typeface="+mn-cs"/>
            </a:endParaRPr>
          </a:p>
          <a:p>
            <a:pPr marL="342900" marR="0" lvl="0" indent="-342900" algn="l" defTabSz="914400" rtl="0" eaLnBrk="1" fontAlgn="base" latinLnBrk="0" hangingPunct="1">
              <a:lnSpc>
                <a:spcPct val="150000"/>
              </a:lnSpc>
              <a:spcBef>
                <a:spcPts val="600"/>
              </a:spcBef>
              <a:spcAft>
                <a:spcPct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ＭＳ Ｐゴシック" charset="0"/>
                <a:cs typeface="+mn-cs"/>
              </a:rPr>
              <a:t>California</a:t>
            </a:r>
            <a:r>
              <a:rPr kumimoji="0" lang="en-US" sz="2400" b="0" i="0" u="none" strike="noStrike" kern="1200" cap="none" spc="0" normalizeH="0" baseline="0" noProof="0" dirty="0">
                <a:ln>
                  <a:noFill/>
                </a:ln>
                <a:solidFill>
                  <a:prstClr val="black"/>
                </a:solidFill>
                <a:effectLst/>
                <a:uLnTx/>
                <a:uFillTx/>
                <a:latin typeface="Calibri"/>
                <a:ea typeface="ＭＳ Ｐゴシック" charset="0"/>
                <a:cs typeface="+mn-cs"/>
              </a:rPr>
              <a:t>		</a:t>
            </a:r>
            <a:r>
              <a:rPr kumimoji="0" lang="en-US" sz="2400" b="0" i="0" u="none" strike="noStrike" kern="1200" cap="none" spc="0" normalizeH="0" baseline="0" noProof="0" dirty="0" smtClean="0">
                <a:ln>
                  <a:noFill/>
                </a:ln>
                <a:solidFill>
                  <a:prstClr val="black"/>
                </a:solidFill>
                <a:effectLst/>
                <a:uLnTx/>
                <a:uFillTx/>
                <a:latin typeface="Calibri"/>
                <a:ea typeface="ＭＳ Ｐゴシック" charset="0"/>
                <a:cs typeface="+mn-cs"/>
              </a:rPr>
              <a:t>	751,419</a:t>
            </a:r>
            <a:endParaRPr kumimoji="0" lang="en-US" sz="2400" b="0" i="0" u="none" strike="noStrike" kern="1200" cap="none" spc="0" normalizeH="0" baseline="0" noProof="0" dirty="0">
              <a:ln>
                <a:noFill/>
              </a:ln>
              <a:solidFill>
                <a:prstClr val="black"/>
              </a:solidFill>
              <a:effectLst/>
              <a:uLnTx/>
              <a:uFillTx/>
              <a:latin typeface="Calibri"/>
              <a:ea typeface="ＭＳ Ｐゴシック" charset="0"/>
              <a:cs typeface="+mn-cs"/>
            </a:endParaRPr>
          </a:p>
          <a:p>
            <a:pPr marL="342900" marR="0" lvl="0" indent="-342900" algn="l" defTabSz="914400" rtl="0" eaLnBrk="1" fontAlgn="base" latinLnBrk="0" hangingPunct="1">
              <a:lnSpc>
                <a:spcPct val="150000"/>
              </a:lnSpc>
              <a:spcBef>
                <a:spcPts val="600"/>
              </a:spcBef>
              <a:spcAft>
                <a:spcPct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ＭＳ Ｐゴシック" charset="0"/>
                <a:cs typeface="+mn-cs"/>
              </a:rPr>
              <a:t>United </a:t>
            </a:r>
            <a:r>
              <a:rPr kumimoji="0" lang="en-US" sz="2400" b="0" i="0" u="none" strike="noStrike" kern="1200" cap="none" spc="0" normalizeH="0" baseline="0" noProof="0" dirty="0">
                <a:ln>
                  <a:noFill/>
                </a:ln>
                <a:solidFill>
                  <a:prstClr val="black"/>
                </a:solidFill>
                <a:effectLst/>
                <a:uLnTx/>
                <a:uFillTx/>
                <a:latin typeface="Calibri"/>
                <a:ea typeface="ＭＳ Ｐゴシック" charset="0"/>
                <a:cs typeface="+mn-cs"/>
              </a:rPr>
              <a:t>States  	</a:t>
            </a:r>
            <a:r>
              <a:rPr kumimoji="0" lang="en-US" sz="2400" b="0" i="0" u="none" strike="noStrike" kern="1200" cap="none" spc="0" normalizeH="0" baseline="0" noProof="0" dirty="0" smtClean="0">
                <a:ln>
                  <a:noFill/>
                </a:ln>
                <a:solidFill>
                  <a:prstClr val="black"/>
                </a:solidFill>
                <a:effectLst/>
                <a:uLnTx/>
                <a:uFillTx/>
                <a:latin typeface="Calibri"/>
                <a:ea typeface="ＭＳ Ｐゴシック" charset="0"/>
                <a:cs typeface="+mn-cs"/>
              </a:rPr>
              <a:t>	752,109</a:t>
            </a:r>
            <a:endParaRPr kumimoji="0" lang="en-US" sz="2400" b="0" i="0" u="none" strike="noStrike" kern="1200" cap="none" spc="0" normalizeH="0" baseline="0" noProof="0" dirty="0">
              <a:ln>
                <a:noFill/>
              </a:ln>
              <a:solidFill>
                <a:prstClr val="black"/>
              </a:solidFill>
              <a:effectLst/>
              <a:uLnTx/>
              <a:uFillTx/>
              <a:latin typeface="Calibri"/>
              <a:ea typeface="ＭＳ Ｐゴシック" charset="0"/>
              <a:cs typeface="+mn-cs"/>
            </a:endParaRPr>
          </a:p>
        </p:txBody>
      </p:sp>
      <p:sp>
        <p:nvSpPr>
          <p:cNvPr id="4" name="Title 1"/>
          <p:cNvSpPr txBox="1">
            <a:spLocks/>
          </p:cNvSpPr>
          <p:nvPr/>
        </p:nvSpPr>
        <p:spPr>
          <a:xfrm>
            <a:off x="457200" y="944563"/>
            <a:ext cx="8534400" cy="960437"/>
          </a:xfrm>
          <a:prstGeom prst="rect">
            <a:avLst/>
          </a:prstGeom>
        </p:spPr>
        <p:txBody>
          <a:bodyPr vert="horz" lIns="91440" tIns="45720" rIns="91440" bIns="45720" rtlCol="0" anchor="ctr">
            <a:normAutofit/>
          </a:bodyPr>
          <a:lstStyle>
            <a:lvl1pPr algn="ctr" fontAlgn="auto">
              <a:spcBef>
                <a:spcPct val="0"/>
              </a:spcBef>
              <a:spcAft>
                <a:spcPts val="0"/>
              </a:spcAft>
              <a:buNone/>
              <a:defRPr sz="3200">
                <a:ea typeface="ＭＳ Ｐゴシック" charset="-128"/>
                <a:cs typeface="Georgia"/>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Calibri"/>
                <a:ea typeface="ＭＳ Ｐゴシック" charset="-128"/>
              </a:rPr>
              <a:t>2018 Population per Seat in Congress</a:t>
            </a:r>
            <a:endParaRPr kumimoji="0" lang="en-US" sz="3200" b="1" i="0" u="none" strike="noStrike" kern="1200" cap="none" spc="0" normalizeH="0" baseline="0" noProof="0" dirty="0">
              <a:ln>
                <a:noFill/>
              </a:ln>
              <a:solidFill>
                <a:prstClr val="black"/>
              </a:solidFill>
              <a:effectLst/>
              <a:uLnTx/>
              <a:uFillTx/>
              <a:latin typeface="Calibri"/>
              <a:ea typeface="ＭＳ Ｐゴシック" charset="-128"/>
            </a:endParaRPr>
          </a:p>
        </p:txBody>
      </p:sp>
    </p:spTree>
    <p:extLst>
      <p:ext uri="{BB962C8B-B14F-4D97-AF65-F5344CB8AC3E}">
        <p14:creationId xmlns:p14="http://schemas.microsoft.com/office/powerpoint/2010/main" val="8441787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0242" y="17038"/>
            <a:ext cx="8976360" cy="6850380"/>
          </a:xfrm>
          <a:prstGeom prst="rect">
            <a:avLst/>
          </a:prstGeom>
        </p:spPr>
      </p:pic>
    </p:spTree>
    <p:extLst>
      <p:ext uri="{BB962C8B-B14F-4D97-AF65-F5344CB8AC3E}">
        <p14:creationId xmlns:p14="http://schemas.microsoft.com/office/powerpoint/2010/main" val="954943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1440" y="91440"/>
            <a:ext cx="8983980" cy="6858000"/>
          </a:xfrm>
          <a:prstGeom prst="rect">
            <a:avLst/>
          </a:prstGeom>
        </p:spPr>
      </p:pic>
    </p:spTree>
    <p:extLst>
      <p:ext uri="{BB962C8B-B14F-4D97-AF65-F5344CB8AC3E}">
        <p14:creationId xmlns:p14="http://schemas.microsoft.com/office/powerpoint/2010/main" val="26138480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857" y="1752600"/>
            <a:ext cx="8229600" cy="4648200"/>
          </a:xfrm>
        </p:spPr>
        <p:txBody>
          <a:bodyPr>
            <a:noAutofit/>
          </a:bodyPr>
          <a:lstStyle/>
          <a:p>
            <a:pPr marL="0" indent="0" algn="ctr">
              <a:buNone/>
            </a:pPr>
            <a:endParaRPr lang="en-US" sz="2800" dirty="0"/>
          </a:p>
          <a:p>
            <a:pPr marL="0" indent="0" algn="ctr">
              <a:buNone/>
            </a:pPr>
            <a:r>
              <a:rPr lang="en-US" sz="2800" dirty="0" smtClean="0"/>
              <a:t>Oregon April 2020 Population Forecast = 4,287,050*</a:t>
            </a:r>
          </a:p>
          <a:p>
            <a:pPr marL="0" indent="0" algn="ctr">
              <a:buNone/>
            </a:pPr>
            <a:endParaRPr lang="en-US" dirty="0"/>
          </a:p>
          <a:p>
            <a:pPr marL="0" indent="0" algn="ctr">
              <a:buNone/>
            </a:pPr>
            <a:r>
              <a:rPr lang="en-US" dirty="0" smtClean="0"/>
              <a:t>4,287,050 ÷ 6 ≈ 714,500 </a:t>
            </a:r>
          </a:p>
          <a:p>
            <a:pPr marL="0" indent="0" algn="ctr">
              <a:buNone/>
            </a:pPr>
            <a:endParaRPr lang="en-US" dirty="0" smtClean="0"/>
          </a:p>
          <a:p>
            <a:pPr marL="0" indent="0" algn="ctr">
              <a:buNone/>
            </a:pPr>
            <a:endParaRPr lang="en-US" sz="1400" dirty="0" smtClean="0"/>
          </a:p>
          <a:p>
            <a:pPr marL="0" indent="0">
              <a:buNone/>
            </a:pPr>
            <a:r>
              <a:rPr lang="en-US" sz="1600" i="1" dirty="0" smtClean="0"/>
              <a:t>*Interpolation of July 2019 and July 2020 population forecasts, Oregon </a:t>
            </a:r>
            <a:r>
              <a:rPr lang="en-US" sz="1600" i="1" dirty="0"/>
              <a:t>Economic and Revenue Forecast, Office of Economic Analysis, </a:t>
            </a:r>
            <a:r>
              <a:rPr lang="en-US" sz="1600" i="1" dirty="0" smtClean="0"/>
              <a:t>March 2019.</a:t>
            </a:r>
            <a:endParaRPr lang="en-US" sz="1600" i="1" dirty="0"/>
          </a:p>
          <a:p>
            <a:pPr marL="0" indent="0">
              <a:buNone/>
            </a:pPr>
            <a:endParaRPr lang="en-US" sz="1600" dirty="0"/>
          </a:p>
        </p:txBody>
      </p:sp>
    </p:spTree>
    <p:extLst>
      <p:ext uri="{BB962C8B-B14F-4D97-AF65-F5344CB8AC3E}">
        <p14:creationId xmlns:p14="http://schemas.microsoft.com/office/powerpoint/2010/main" val="3147517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90600" y="838200"/>
            <a:ext cx="7162800" cy="5562600"/>
          </a:xfrm>
          <a:prstGeom prst="rect">
            <a:avLst/>
          </a:prstGeom>
        </p:spPr>
      </p:pic>
      <p:sp>
        <p:nvSpPr>
          <p:cNvPr id="3" name="TextBox 2"/>
          <p:cNvSpPr txBox="1"/>
          <p:nvPr/>
        </p:nvSpPr>
        <p:spPr>
          <a:xfrm>
            <a:off x="1371600" y="1143000"/>
            <a:ext cx="1066800" cy="261610"/>
          </a:xfrm>
          <a:prstGeom prst="rect">
            <a:avLst/>
          </a:prstGeom>
          <a:solidFill>
            <a:schemeClr val="bg1">
              <a:alpha val="50000"/>
            </a:schemeClr>
          </a:solidFill>
          <a:ln>
            <a:solidFill>
              <a:schemeClr val="bg1">
                <a:lumMod val="50000"/>
              </a:schemeClr>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Arial" charset="0"/>
                <a:ea typeface="ＭＳ Ｐゴシック" charset="0"/>
              </a:rPr>
              <a:t>CD1: 844,175</a:t>
            </a:r>
            <a:endParaRPr kumimoji="0" lang="en-US" sz="1100" b="1" i="0" u="none" strike="noStrike" kern="1200" cap="none" spc="0" normalizeH="0" baseline="0" noProof="0" dirty="0">
              <a:ln>
                <a:noFill/>
              </a:ln>
              <a:solidFill>
                <a:prstClr val="black"/>
              </a:solidFill>
              <a:effectLst/>
              <a:uLnTx/>
              <a:uFillTx/>
              <a:latin typeface="Arial" charset="0"/>
              <a:ea typeface="ＭＳ Ｐゴシック" charset="0"/>
            </a:endParaRPr>
          </a:p>
        </p:txBody>
      </p:sp>
      <p:sp>
        <p:nvSpPr>
          <p:cNvPr id="5" name="TextBox 4"/>
          <p:cNvSpPr txBox="1"/>
          <p:nvPr/>
        </p:nvSpPr>
        <p:spPr>
          <a:xfrm>
            <a:off x="5029200" y="3124200"/>
            <a:ext cx="1066800" cy="261610"/>
          </a:xfrm>
          <a:prstGeom prst="rect">
            <a:avLst/>
          </a:prstGeom>
          <a:solidFill>
            <a:schemeClr val="bg1">
              <a:alpha val="50000"/>
            </a:schemeClr>
          </a:solidFill>
          <a:ln>
            <a:solidFill>
              <a:schemeClr val="bg1">
                <a:lumMod val="50000"/>
              </a:schemeClr>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Arial" charset="0"/>
                <a:ea typeface="ＭＳ Ｐゴシック" charset="0"/>
              </a:rPr>
              <a:t>CD2: 821,129</a:t>
            </a:r>
            <a:endParaRPr kumimoji="0" lang="en-US" sz="1100" b="1" i="0" u="none" strike="noStrike" kern="1200" cap="none" spc="0" normalizeH="0" baseline="0" noProof="0" dirty="0">
              <a:ln>
                <a:noFill/>
              </a:ln>
              <a:solidFill>
                <a:prstClr val="black"/>
              </a:solidFill>
              <a:effectLst/>
              <a:uLnTx/>
              <a:uFillTx/>
              <a:latin typeface="Arial" charset="0"/>
              <a:ea typeface="ＭＳ Ｐゴシック" charset="0"/>
            </a:endParaRPr>
          </a:p>
        </p:txBody>
      </p:sp>
      <p:sp>
        <p:nvSpPr>
          <p:cNvPr id="6" name="TextBox 5"/>
          <p:cNvSpPr txBox="1"/>
          <p:nvPr/>
        </p:nvSpPr>
        <p:spPr>
          <a:xfrm>
            <a:off x="2743200" y="1413319"/>
            <a:ext cx="1066800" cy="261610"/>
          </a:xfrm>
          <a:prstGeom prst="rect">
            <a:avLst/>
          </a:prstGeom>
          <a:solidFill>
            <a:schemeClr val="bg1">
              <a:alpha val="50000"/>
            </a:schemeClr>
          </a:solidFill>
          <a:ln>
            <a:solidFill>
              <a:schemeClr val="bg1">
                <a:lumMod val="50000"/>
              </a:schemeClr>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Arial" charset="0"/>
                <a:ea typeface="ＭＳ Ｐゴシック" charset="0"/>
              </a:rPr>
              <a:t>CD3: 842,158</a:t>
            </a:r>
            <a:endParaRPr kumimoji="0" lang="en-US" sz="1100" b="1" i="0" u="none" strike="noStrike" kern="1200" cap="none" spc="0" normalizeH="0" baseline="0" noProof="0" dirty="0">
              <a:ln>
                <a:noFill/>
              </a:ln>
              <a:solidFill>
                <a:prstClr val="black"/>
              </a:solidFill>
              <a:effectLst/>
              <a:uLnTx/>
              <a:uFillTx/>
              <a:latin typeface="Arial" charset="0"/>
              <a:ea typeface="ＭＳ Ｐゴシック" charset="0"/>
            </a:endParaRPr>
          </a:p>
        </p:txBody>
      </p:sp>
      <p:sp>
        <p:nvSpPr>
          <p:cNvPr id="7" name="TextBox 6"/>
          <p:cNvSpPr txBox="1"/>
          <p:nvPr/>
        </p:nvSpPr>
        <p:spPr>
          <a:xfrm>
            <a:off x="1678577" y="4114800"/>
            <a:ext cx="1066800" cy="261610"/>
          </a:xfrm>
          <a:prstGeom prst="rect">
            <a:avLst/>
          </a:prstGeom>
          <a:solidFill>
            <a:schemeClr val="bg1">
              <a:alpha val="50000"/>
            </a:schemeClr>
          </a:solidFill>
          <a:ln>
            <a:solidFill>
              <a:schemeClr val="bg1">
                <a:lumMod val="50000"/>
              </a:schemeClr>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Arial" charset="0"/>
                <a:ea typeface="ＭＳ Ｐゴシック" charset="0"/>
              </a:rPr>
              <a:t>CD4: 803,611</a:t>
            </a:r>
            <a:endParaRPr kumimoji="0" lang="en-US" sz="1100" b="1" i="0" u="none" strike="noStrike" kern="1200" cap="none" spc="0" normalizeH="0" baseline="0" noProof="0" dirty="0">
              <a:ln>
                <a:noFill/>
              </a:ln>
              <a:solidFill>
                <a:prstClr val="black"/>
              </a:solidFill>
              <a:effectLst/>
              <a:uLnTx/>
              <a:uFillTx/>
              <a:latin typeface="Arial" charset="0"/>
              <a:ea typeface="ＭＳ Ｐゴシック" charset="0"/>
            </a:endParaRPr>
          </a:p>
        </p:txBody>
      </p:sp>
      <p:sp>
        <p:nvSpPr>
          <p:cNvPr id="8" name="TextBox 7"/>
          <p:cNvSpPr txBox="1"/>
          <p:nvPr/>
        </p:nvSpPr>
        <p:spPr>
          <a:xfrm>
            <a:off x="2464526" y="2425514"/>
            <a:ext cx="1066800" cy="261610"/>
          </a:xfrm>
          <a:prstGeom prst="rect">
            <a:avLst/>
          </a:prstGeom>
          <a:solidFill>
            <a:schemeClr val="bg1">
              <a:alpha val="50000"/>
            </a:schemeClr>
          </a:solidFill>
          <a:ln>
            <a:solidFill>
              <a:schemeClr val="bg1">
                <a:lumMod val="50000"/>
              </a:schemeClr>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Arial" charset="0"/>
                <a:ea typeface="ＭＳ Ｐゴシック" charset="0"/>
              </a:rPr>
              <a:t>CD5: 831,703</a:t>
            </a:r>
            <a:endParaRPr kumimoji="0" lang="en-US" sz="1100" b="1" i="0" u="none" strike="noStrike" kern="1200" cap="none" spc="0" normalizeH="0" baseline="0" noProof="0" dirty="0">
              <a:ln>
                <a:noFill/>
              </a:ln>
              <a:solidFill>
                <a:prstClr val="black"/>
              </a:solidFill>
              <a:effectLst/>
              <a:uLnTx/>
              <a:uFillTx/>
              <a:latin typeface="Arial" charset="0"/>
              <a:ea typeface="ＭＳ Ｐゴシック" charset="0"/>
            </a:endParaRPr>
          </a:p>
        </p:txBody>
      </p:sp>
      <p:sp>
        <p:nvSpPr>
          <p:cNvPr id="4" name="TextBox 3"/>
          <p:cNvSpPr txBox="1"/>
          <p:nvPr/>
        </p:nvSpPr>
        <p:spPr>
          <a:xfrm>
            <a:off x="914400" y="171661"/>
            <a:ext cx="7315200"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charset="0"/>
                <a:ea typeface="ＭＳ Ｐゴシック" charset="0"/>
              </a:rPr>
              <a:t>Population Estimates by Congressional District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1" u="none" strike="noStrike" kern="1200" cap="none" spc="0" normalizeH="0" baseline="0" noProof="0" dirty="0" smtClean="0">
                <a:ln>
                  <a:noFill/>
                </a:ln>
                <a:solidFill>
                  <a:prstClr val="black"/>
                </a:solidFill>
                <a:effectLst/>
                <a:uLnTx/>
                <a:uFillTx/>
                <a:latin typeface="Arial" charset="0"/>
                <a:ea typeface="ＭＳ Ｐゴシック" charset="0"/>
              </a:rPr>
              <a:t>2017 American Community Survey one year estimates</a:t>
            </a:r>
            <a:endParaRPr kumimoji="0" lang="en-US" sz="1400" b="0" i="1" u="none" strike="noStrike" kern="1200" cap="none" spc="0" normalizeH="0" baseline="0" noProof="0" dirty="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3057507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990600"/>
          </a:xfrm>
        </p:spPr>
        <p:txBody>
          <a:bodyPr/>
          <a:lstStyle/>
          <a:p>
            <a:r>
              <a:rPr lang="en-US" dirty="0"/>
              <a:t>2017 ORS 188.010</a:t>
            </a:r>
          </a:p>
        </p:txBody>
      </p:sp>
      <p:sp>
        <p:nvSpPr>
          <p:cNvPr id="3" name="Content Placeholder 2"/>
          <p:cNvSpPr>
            <a:spLocks noGrp="1"/>
          </p:cNvSpPr>
          <p:nvPr>
            <p:ph idx="1"/>
          </p:nvPr>
        </p:nvSpPr>
        <p:spPr>
          <a:xfrm>
            <a:off x="489857" y="1752600"/>
            <a:ext cx="8229600" cy="4648200"/>
          </a:xfrm>
        </p:spPr>
        <p:txBody>
          <a:bodyPr>
            <a:noAutofit/>
          </a:bodyPr>
          <a:lstStyle/>
          <a:p>
            <a:pPr marL="0" indent="0">
              <a:buNone/>
            </a:pPr>
            <a:r>
              <a:rPr lang="en-US" sz="1600" dirty="0" smtClean="0"/>
              <a:t>The </a:t>
            </a:r>
            <a:r>
              <a:rPr lang="en-US" sz="1600" dirty="0"/>
              <a:t>Legislative Assembly or the Secretary of State, whichever is applicable, shall consider the following criteria when apportioning the state into congressional and legislative districts:</a:t>
            </a:r>
          </a:p>
          <a:p>
            <a:pPr marL="0" indent="0">
              <a:spcBef>
                <a:spcPts val="1200"/>
              </a:spcBef>
              <a:buNone/>
            </a:pPr>
            <a:r>
              <a:rPr lang="en-US" sz="1600" dirty="0" smtClean="0"/>
              <a:t>(</a:t>
            </a:r>
            <a:r>
              <a:rPr lang="en-US" sz="1600" dirty="0"/>
              <a:t>1) Each district, as nearly as practicable, shall:</a:t>
            </a:r>
          </a:p>
          <a:p>
            <a:pPr marL="0" indent="0">
              <a:buNone/>
            </a:pPr>
            <a:r>
              <a:rPr lang="en-US" sz="1600" dirty="0" smtClean="0"/>
              <a:t>	(</a:t>
            </a:r>
            <a:r>
              <a:rPr lang="en-US" sz="1600" dirty="0"/>
              <a:t>a) Be contiguous;</a:t>
            </a:r>
          </a:p>
          <a:p>
            <a:pPr marL="0" indent="0">
              <a:buNone/>
            </a:pPr>
            <a:r>
              <a:rPr lang="en-US" sz="1600" dirty="0" smtClean="0"/>
              <a:t>	(</a:t>
            </a:r>
            <a:r>
              <a:rPr lang="en-US" sz="1600" dirty="0"/>
              <a:t>b) Be of equal population;</a:t>
            </a:r>
          </a:p>
          <a:p>
            <a:pPr marL="0" indent="0">
              <a:buNone/>
            </a:pPr>
            <a:r>
              <a:rPr lang="en-US" sz="1600" dirty="0" smtClean="0"/>
              <a:t>	(</a:t>
            </a:r>
            <a:r>
              <a:rPr lang="en-US" sz="1600" dirty="0"/>
              <a:t>c) Utilize existing geographic or political boundaries;</a:t>
            </a:r>
          </a:p>
          <a:p>
            <a:pPr marL="0" indent="0">
              <a:buNone/>
            </a:pPr>
            <a:r>
              <a:rPr lang="en-US" sz="1600" dirty="0" smtClean="0"/>
              <a:t>	(</a:t>
            </a:r>
            <a:r>
              <a:rPr lang="en-US" sz="1600" dirty="0"/>
              <a:t>d) Not divide communities of common interest; and</a:t>
            </a:r>
          </a:p>
          <a:p>
            <a:pPr marL="0" indent="0">
              <a:buNone/>
            </a:pPr>
            <a:r>
              <a:rPr lang="en-US" sz="1600" dirty="0" smtClean="0"/>
              <a:t>	(</a:t>
            </a:r>
            <a:r>
              <a:rPr lang="en-US" sz="1600" dirty="0"/>
              <a:t>e) Be connected by transportation links.</a:t>
            </a:r>
          </a:p>
          <a:p>
            <a:pPr marL="0" indent="0">
              <a:spcBef>
                <a:spcPts val="1200"/>
              </a:spcBef>
              <a:buNone/>
            </a:pPr>
            <a:r>
              <a:rPr lang="en-US" sz="1600" dirty="0" smtClean="0"/>
              <a:t>(</a:t>
            </a:r>
            <a:r>
              <a:rPr lang="en-US" sz="1600" dirty="0"/>
              <a:t>2) No district shall be drawn for the purpose of favoring any political party, incumbent legislator or other person.</a:t>
            </a:r>
          </a:p>
          <a:p>
            <a:pPr marL="0" indent="0">
              <a:spcBef>
                <a:spcPts val="1200"/>
              </a:spcBef>
              <a:buNone/>
            </a:pPr>
            <a:r>
              <a:rPr lang="en-US" sz="1600" dirty="0" smtClean="0"/>
              <a:t>(</a:t>
            </a:r>
            <a:r>
              <a:rPr lang="en-US" sz="1600" dirty="0"/>
              <a:t>3) No district shall be drawn for the purpose of diluting the voting strength of any language or ethnic minority group.</a:t>
            </a:r>
          </a:p>
          <a:p>
            <a:pPr marL="0" indent="0">
              <a:spcBef>
                <a:spcPts val="1200"/>
              </a:spcBef>
              <a:buNone/>
            </a:pPr>
            <a:r>
              <a:rPr lang="en-US" sz="1600" dirty="0" smtClean="0"/>
              <a:t>(</a:t>
            </a:r>
            <a:r>
              <a:rPr lang="en-US" sz="1600" dirty="0"/>
              <a:t>4) Two state House of Representative districts shall be wholly included within a single state senatorial district. </a:t>
            </a:r>
          </a:p>
        </p:txBody>
      </p:sp>
    </p:spTree>
    <p:extLst>
      <p:ext uri="{BB962C8B-B14F-4D97-AF65-F5344CB8AC3E}">
        <p14:creationId xmlns:p14="http://schemas.microsoft.com/office/powerpoint/2010/main" val="9197786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61950" y="665164"/>
            <a:ext cx="8534400" cy="1094130"/>
          </a:xfrm>
        </p:spPr>
        <p:txBody>
          <a:bodyPr rtlCol="0">
            <a:normAutofit/>
          </a:bodyPr>
          <a:lstStyle/>
          <a:p>
            <a:pPr fontAlgn="auto">
              <a:spcAft>
                <a:spcPts val="0"/>
              </a:spcAft>
              <a:defRPr/>
            </a:pPr>
            <a:r>
              <a:rPr lang="en-US" sz="3200" b="1" dirty="0" smtClean="0">
                <a:latin typeface="+mn-lt"/>
                <a:ea typeface="ＭＳ Ｐゴシック" charset="-128"/>
                <a:cs typeface="Georgia"/>
              </a:rPr>
              <a:t>What is Changing for 2020?</a:t>
            </a:r>
          </a:p>
        </p:txBody>
      </p:sp>
      <p:sp>
        <p:nvSpPr>
          <p:cNvPr id="12" name="TextBox 11"/>
          <p:cNvSpPr txBox="1"/>
          <p:nvPr/>
        </p:nvSpPr>
        <p:spPr>
          <a:xfrm>
            <a:off x="361950" y="1607771"/>
            <a:ext cx="8001000" cy="3046988"/>
          </a:xfrm>
          <a:prstGeom prst="rect">
            <a:avLst/>
          </a:prstGeom>
          <a:noFill/>
        </p:spPr>
        <p:txBody>
          <a:bodyPr wrap="square" rtlCol="0">
            <a:spAutoFit/>
          </a:bodyPr>
          <a:lstStyle/>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ＭＳ Ｐゴシック" charset="0"/>
              </a:rPr>
              <a:t>Internet self-response</a:t>
            </a: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ＭＳ Ｐゴシック" charset="0"/>
              </a:rPr>
              <a:t>Clarification of opposite-sex or same-sex spouse or partner</a:t>
            </a: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ＭＳ Ｐゴシック" charset="0"/>
              </a:rPr>
              <a:t>Minor changes to race question (maintaining 1997 OMB standards)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Calibri"/>
              <a:ea typeface="ＭＳ Ｐゴシック"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ＭＳ Ｐゴシック"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900" y="3962400"/>
            <a:ext cx="3867150" cy="2186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38200" y="6422935"/>
            <a:ext cx="7391400" cy="27699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charset="0"/>
                <a:ea typeface="ＭＳ Ｐゴシック" charset="0"/>
                <a:hlinkClick r:id="rId4"/>
              </a:rPr>
              <a:t>https://</a:t>
            </a:r>
            <a:r>
              <a:rPr kumimoji="0" lang="en-US" sz="1200" b="0" i="1" u="none" strike="noStrike" kern="1200" cap="none" spc="0" normalizeH="0" baseline="0" noProof="0" dirty="0" smtClean="0">
                <a:ln>
                  <a:noFill/>
                </a:ln>
                <a:solidFill>
                  <a:prstClr val="black"/>
                </a:solidFill>
                <a:effectLst/>
                <a:uLnTx/>
                <a:uFillTx/>
                <a:latin typeface="Arial" charset="0"/>
                <a:ea typeface="ＭＳ Ｐゴシック" charset="0"/>
                <a:hlinkClick r:id="rId4"/>
              </a:rPr>
              <a:t>www2.census.gov/library/publications/decennial/2020/operations/planned-questions-2020-acs.pdf</a:t>
            </a:r>
            <a:r>
              <a:rPr kumimoji="0" lang="en-US" sz="1200" b="0" i="1" u="none" strike="noStrike" kern="1200" cap="none" spc="0" normalizeH="0" baseline="0" noProof="0" dirty="0" smtClean="0">
                <a:ln>
                  <a:noFill/>
                </a:ln>
                <a:solidFill>
                  <a:prstClr val="black"/>
                </a:solidFill>
                <a:effectLst/>
                <a:uLnTx/>
                <a:uFillTx/>
                <a:latin typeface="Arial" charset="0"/>
                <a:ea typeface="ＭＳ Ｐゴシック" charset="0"/>
              </a:rPr>
              <a:t> </a:t>
            </a:r>
            <a:endParaRPr kumimoji="0" lang="en-US" sz="1200" b="0" i="1" u="none" strike="noStrike" kern="1200" cap="none" spc="0" normalizeH="0" baseline="0" noProof="0" dirty="0">
              <a:ln>
                <a:noFill/>
              </a:ln>
              <a:solidFill>
                <a:prstClr val="black"/>
              </a:solidFill>
              <a:effectLst/>
              <a:uLnTx/>
              <a:uFillTx/>
              <a:latin typeface="Arial" charset="0"/>
              <a:ea typeface="ＭＳ Ｐゴシック" charset="0"/>
            </a:endParaRPr>
          </a:p>
        </p:txBody>
      </p:sp>
      <p:sp>
        <p:nvSpPr>
          <p:cNvPr id="3" name="TextBox 2"/>
          <p:cNvSpPr txBox="1"/>
          <p:nvPr/>
        </p:nvSpPr>
        <p:spPr>
          <a:xfrm>
            <a:off x="323850" y="3962400"/>
            <a:ext cx="3848100"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prstClr val="black"/>
                </a:solidFill>
                <a:ea typeface="ＭＳ Ｐゴシック" charset="0"/>
              </a:rPr>
              <a:t>Citizenship </a:t>
            </a:r>
            <a:r>
              <a:rPr lang="en-US" sz="2400" dirty="0" smtClean="0">
                <a:solidFill>
                  <a:prstClr val="black"/>
                </a:solidFill>
                <a:ea typeface="ＭＳ Ｐゴシック" charset="0"/>
              </a:rPr>
              <a:t>question? </a:t>
            </a:r>
            <a:r>
              <a:rPr lang="en-US" sz="2400" dirty="0">
                <a:solidFill>
                  <a:schemeClr val="tx1">
                    <a:lumMod val="50000"/>
                    <a:lumOff val="50000"/>
                  </a:schemeClr>
                </a:solidFill>
                <a:ea typeface="ＭＳ Ｐゴシック" charset="0"/>
              </a:rPr>
              <a:t>(</a:t>
            </a:r>
            <a:r>
              <a:rPr lang="en-US" sz="2400" i="1" dirty="0">
                <a:solidFill>
                  <a:schemeClr val="tx1">
                    <a:lumMod val="50000"/>
                    <a:lumOff val="50000"/>
                  </a:schemeClr>
                </a:solidFill>
                <a:ea typeface="ＭＳ Ｐゴシック" charset="0"/>
              </a:rPr>
              <a:t>New York v. United States Dep't of Commerce: Supreme Court April 23</a:t>
            </a:r>
            <a:r>
              <a:rPr lang="en-US" sz="2400" i="1" baseline="30000" dirty="0">
                <a:solidFill>
                  <a:schemeClr val="tx1">
                    <a:lumMod val="50000"/>
                    <a:lumOff val="50000"/>
                  </a:schemeClr>
                </a:solidFill>
                <a:ea typeface="ＭＳ Ｐゴシック" charset="0"/>
              </a:rPr>
              <a:t>rd</a:t>
            </a:r>
            <a:r>
              <a:rPr lang="en-US" sz="2400" dirty="0">
                <a:solidFill>
                  <a:schemeClr val="tx1">
                    <a:lumMod val="50000"/>
                    <a:lumOff val="50000"/>
                  </a:schemeClr>
                </a:solidFill>
                <a:ea typeface="ＭＳ Ｐゴシック" charset="0"/>
              </a:rPr>
              <a:t>)</a:t>
            </a:r>
          </a:p>
          <a:p>
            <a:endParaRPr lang="en-US" sz="2400" dirty="0"/>
          </a:p>
        </p:txBody>
      </p:sp>
    </p:spTree>
    <p:extLst>
      <p:ext uri="{BB962C8B-B14F-4D97-AF65-F5344CB8AC3E}">
        <p14:creationId xmlns:p14="http://schemas.microsoft.com/office/powerpoint/2010/main" val="20911283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22" y="1073149"/>
            <a:ext cx="8915400" cy="1143000"/>
          </a:xfrm>
        </p:spPr>
        <p:txBody>
          <a:bodyPr>
            <a:normAutofit/>
          </a:bodyPr>
          <a:lstStyle/>
          <a:p>
            <a:pPr>
              <a:defRPr/>
            </a:pPr>
            <a:r>
              <a:rPr lang="en-US" sz="3200" b="1" dirty="0">
                <a:latin typeface="+mn-lt"/>
                <a:ea typeface="ＭＳ Ｐゴシック" charset="-128"/>
                <a:cs typeface="Georgia"/>
              </a:rPr>
              <a:t>Area Census Offices (ACOs</a:t>
            </a:r>
            <a:r>
              <a:rPr lang="en-US" sz="3200" b="1" dirty="0" smtClean="0">
                <a:latin typeface="+mn-lt"/>
                <a:ea typeface="ＭＳ Ｐゴシック" charset="-128"/>
                <a:cs typeface="Georgia"/>
              </a:rPr>
              <a:t>)</a:t>
            </a:r>
            <a:endParaRPr lang="en-US" sz="3200" b="1" dirty="0">
              <a:latin typeface="+mn-lt"/>
              <a:ea typeface="ＭＳ Ｐゴシック" charset="-128"/>
              <a:cs typeface="Georgia"/>
            </a:endParaRPr>
          </a:p>
        </p:txBody>
      </p:sp>
      <p:sp>
        <p:nvSpPr>
          <p:cNvPr id="3" name="Content Placeholder 2"/>
          <p:cNvSpPr>
            <a:spLocks noGrp="1"/>
          </p:cNvSpPr>
          <p:nvPr>
            <p:ph idx="1"/>
          </p:nvPr>
        </p:nvSpPr>
        <p:spPr>
          <a:xfrm>
            <a:off x="457200" y="2057401"/>
            <a:ext cx="8229600" cy="3581400"/>
          </a:xfrm>
        </p:spPr>
        <p:txBody>
          <a:bodyPr>
            <a:normAutofit/>
          </a:bodyPr>
          <a:lstStyle/>
          <a:p>
            <a:r>
              <a:rPr lang="en-US" sz="2800" dirty="0" smtClean="0"/>
              <a:t>Area </a:t>
            </a:r>
            <a:r>
              <a:rPr lang="en-US" sz="2800" dirty="0"/>
              <a:t>Census </a:t>
            </a:r>
            <a:r>
              <a:rPr lang="en-US" sz="2800" dirty="0" smtClean="0"/>
              <a:t>Office in Salem has opened, covering Oregon, Idaho, Hawaii</a:t>
            </a:r>
          </a:p>
          <a:p>
            <a:pPr lvl="1"/>
            <a:r>
              <a:rPr lang="en-US" sz="2400" dirty="0" smtClean="0"/>
              <a:t>4760 Portland Road, Salem OR 97305</a:t>
            </a:r>
          </a:p>
          <a:p>
            <a:pPr lvl="1"/>
            <a:r>
              <a:rPr lang="en-US" sz="2400" dirty="0" smtClean="0"/>
              <a:t>(503) 385-0611</a:t>
            </a:r>
          </a:p>
          <a:p>
            <a:r>
              <a:rPr lang="en-US" sz="2800" dirty="0" smtClean="0"/>
              <a:t>July 2019: Two additional Area Census Offices open in Oregon, in Portland and Eugene.</a:t>
            </a:r>
          </a:p>
        </p:txBody>
      </p:sp>
    </p:spTree>
    <p:extLst>
      <p:ext uri="{BB962C8B-B14F-4D97-AF65-F5344CB8AC3E}">
        <p14:creationId xmlns:p14="http://schemas.microsoft.com/office/powerpoint/2010/main" val="17235092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267" y="685800"/>
            <a:ext cx="8229600" cy="1143000"/>
          </a:xfrm>
        </p:spPr>
        <p:txBody>
          <a:bodyPr>
            <a:noAutofit/>
          </a:bodyPr>
          <a:lstStyle/>
          <a:p>
            <a:pPr>
              <a:defRPr/>
            </a:pPr>
            <a:r>
              <a:rPr lang="en-US" sz="3200" b="1" dirty="0" smtClean="0">
                <a:latin typeface="+mn-lt"/>
                <a:ea typeface="ＭＳ Ｐゴシック" charset="-128"/>
                <a:cs typeface="Georgia"/>
              </a:rPr>
              <a:t>Recruiting Census Workers</a:t>
            </a:r>
            <a:endParaRPr lang="en-US" sz="3200" b="1" dirty="0">
              <a:latin typeface="+mn-lt"/>
              <a:ea typeface="ＭＳ Ｐゴシック" charset="-128"/>
              <a:cs typeface="Georgia"/>
            </a:endParaRPr>
          </a:p>
        </p:txBody>
      </p:sp>
      <p:sp>
        <p:nvSpPr>
          <p:cNvPr id="3" name="Content Placeholder 2"/>
          <p:cNvSpPr>
            <a:spLocks noGrp="1"/>
          </p:cNvSpPr>
          <p:nvPr>
            <p:ph idx="1"/>
          </p:nvPr>
        </p:nvSpPr>
        <p:spPr>
          <a:xfrm>
            <a:off x="440267" y="1676400"/>
            <a:ext cx="8229600" cy="4953000"/>
          </a:xfrm>
        </p:spPr>
        <p:txBody>
          <a:bodyPr>
            <a:normAutofit/>
          </a:bodyPr>
          <a:lstStyle/>
          <a:p>
            <a:r>
              <a:rPr lang="en-US" sz="2800" dirty="0" smtClean="0"/>
              <a:t>Spring </a:t>
            </a:r>
            <a:r>
              <a:rPr lang="en-US" sz="2800" dirty="0"/>
              <a:t>2019</a:t>
            </a:r>
            <a:endParaRPr lang="en-US" sz="2800" b="1" dirty="0"/>
          </a:p>
          <a:p>
            <a:pPr lvl="1">
              <a:buFont typeface="Wingdings" panose="05000000000000000000" pitchFamily="2" charset="2"/>
              <a:buChar char="ü"/>
            </a:pPr>
            <a:r>
              <a:rPr lang="en-US" sz="2400" dirty="0"/>
              <a:t>Address Canvassing field staff (approx. 300 per ACO)</a:t>
            </a:r>
          </a:p>
          <a:p>
            <a:r>
              <a:rPr lang="en-US" sz="2800" dirty="0"/>
              <a:t>Spring 2019</a:t>
            </a:r>
          </a:p>
          <a:p>
            <a:pPr lvl="1">
              <a:buFont typeface="Wingdings" panose="05000000000000000000" pitchFamily="2" charset="2"/>
              <a:buChar char="ü"/>
            </a:pPr>
            <a:r>
              <a:rPr lang="en-US" sz="2400" dirty="0"/>
              <a:t>Wave 2 ACO Management (approx. 10 per ACO)</a:t>
            </a:r>
          </a:p>
          <a:p>
            <a:r>
              <a:rPr lang="en-US" sz="2800" dirty="0"/>
              <a:t>Fall 2019</a:t>
            </a:r>
          </a:p>
          <a:p>
            <a:pPr lvl="1">
              <a:buFont typeface="Wingdings" panose="05000000000000000000" pitchFamily="2" charset="2"/>
              <a:buChar char="ü"/>
            </a:pPr>
            <a:r>
              <a:rPr lang="en-US" sz="2400" dirty="0"/>
              <a:t>Non-Response Follow-Up field staff (approx. 500 per ACO</a:t>
            </a:r>
            <a:r>
              <a:rPr lang="en-US" sz="2400" dirty="0" smtClean="0"/>
              <a:t>)</a:t>
            </a:r>
          </a:p>
          <a:p>
            <a:r>
              <a:rPr lang="en-US" sz="2800" dirty="0"/>
              <a:t>Recruiting Information for All Positions</a:t>
            </a:r>
            <a:endParaRPr lang="en-US" sz="2800" dirty="0">
              <a:hlinkClick r:id=""/>
            </a:endParaRPr>
          </a:p>
          <a:p>
            <a:pPr lvl="1"/>
            <a:r>
              <a:rPr lang="en-US" sz="2400" dirty="0">
                <a:hlinkClick r:id=""/>
              </a:rPr>
              <a:t>www.census.gov/2020jobs</a:t>
            </a:r>
            <a:endParaRPr lang="en-US" sz="2400" dirty="0"/>
          </a:p>
          <a:p>
            <a:pPr lvl="1"/>
            <a:r>
              <a:rPr lang="en-US" sz="2400" dirty="0">
                <a:hlinkClick r:id="rId3"/>
              </a:rPr>
              <a:t>www.usajobs.gov</a:t>
            </a:r>
            <a:endParaRPr lang="en-US" sz="2400" dirty="0"/>
          </a:p>
          <a:p>
            <a:pPr lvl="1"/>
            <a:r>
              <a:rPr lang="en-US" sz="2400" dirty="0"/>
              <a:t>1-800-992-3529 (Recruiting Hotline</a:t>
            </a:r>
            <a:r>
              <a:rPr lang="en-US" sz="2400" dirty="0" smtClean="0"/>
              <a:t>)</a:t>
            </a:r>
            <a:endParaRPr lang="en-US" sz="2400" dirty="0"/>
          </a:p>
          <a:p>
            <a:pPr marL="457200" lvl="1" indent="0">
              <a:buNone/>
            </a:pPr>
            <a:endParaRPr lang="en-US" dirty="0"/>
          </a:p>
        </p:txBody>
      </p:sp>
    </p:spTree>
    <p:extLst>
      <p:ext uri="{BB962C8B-B14F-4D97-AF65-F5344CB8AC3E}">
        <p14:creationId xmlns:p14="http://schemas.microsoft.com/office/powerpoint/2010/main" val="14074695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733" y="762000"/>
            <a:ext cx="8229600" cy="1143000"/>
          </a:xfrm>
        </p:spPr>
        <p:txBody>
          <a:bodyPr>
            <a:normAutofit/>
          </a:bodyPr>
          <a:lstStyle/>
          <a:p>
            <a:pPr>
              <a:defRPr/>
            </a:pPr>
            <a:r>
              <a:rPr lang="en-US" sz="3200" b="1" dirty="0" smtClean="0">
                <a:latin typeface="+mn-lt"/>
                <a:ea typeface="ＭＳ Ｐゴシック" charset="-128"/>
                <a:cs typeface="Georgia"/>
              </a:rPr>
              <a:t>Other Census Bureau Staff in Oregon</a:t>
            </a:r>
            <a:endParaRPr lang="en-US" sz="3200" b="1" dirty="0">
              <a:latin typeface="+mn-lt"/>
              <a:ea typeface="ＭＳ Ｐゴシック" charset="-128"/>
              <a:cs typeface="Georgia"/>
            </a:endParaRPr>
          </a:p>
        </p:txBody>
      </p:sp>
      <p:sp>
        <p:nvSpPr>
          <p:cNvPr id="3" name="Content Placeholder 2"/>
          <p:cNvSpPr>
            <a:spLocks noGrp="1"/>
          </p:cNvSpPr>
          <p:nvPr>
            <p:ph idx="1"/>
          </p:nvPr>
        </p:nvSpPr>
        <p:spPr>
          <a:xfrm>
            <a:off x="457200" y="1905000"/>
            <a:ext cx="8229600" cy="4191000"/>
          </a:xfrm>
        </p:spPr>
        <p:txBody>
          <a:bodyPr>
            <a:normAutofit/>
          </a:bodyPr>
          <a:lstStyle/>
          <a:p>
            <a:r>
              <a:rPr lang="en-US" sz="2800" dirty="0" smtClean="0"/>
              <a:t>Partnership Specialists (5 in Oregon as of March)</a:t>
            </a:r>
            <a:endParaRPr lang="en-US" sz="2800" dirty="0">
              <a:hlinkClick r:id=""/>
            </a:endParaRPr>
          </a:p>
          <a:p>
            <a:pPr lvl="1"/>
            <a:r>
              <a:rPr lang="en-US" sz="2400" dirty="0" smtClean="0"/>
              <a:t>John Cummings covers Marion County </a:t>
            </a:r>
          </a:p>
          <a:p>
            <a:pPr lvl="2"/>
            <a:r>
              <a:rPr lang="en-US" sz="2000" dirty="0"/>
              <a:t>(971) </a:t>
            </a:r>
            <a:r>
              <a:rPr lang="en-US" sz="2000" dirty="0" smtClean="0"/>
              <a:t>720-8641</a:t>
            </a:r>
          </a:p>
          <a:p>
            <a:pPr lvl="2"/>
            <a:r>
              <a:rPr lang="en-US" sz="2000" dirty="0" smtClean="0"/>
              <a:t>john.w.cummings@2020census.gov</a:t>
            </a:r>
            <a:endParaRPr lang="en-US" sz="2000" dirty="0"/>
          </a:p>
          <a:p>
            <a:r>
              <a:rPr lang="en-US" sz="2800" dirty="0" smtClean="0"/>
              <a:t>Data Dissemination Specialist</a:t>
            </a:r>
          </a:p>
          <a:p>
            <a:pPr lvl="1"/>
            <a:r>
              <a:rPr lang="en-US" sz="2400" dirty="0" smtClean="0"/>
              <a:t>Heidi Crawford</a:t>
            </a:r>
          </a:p>
          <a:p>
            <a:pPr lvl="2"/>
            <a:r>
              <a:rPr lang="en-US" sz="2000" dirty="0" smtClean="0"/>
              <a:t>(202) 774-4445</a:t>
            </a:r>
          </a:p>
          <a:p>
            <a:pPr lvl="2"/>
            <a:r>
              <a:rPr lang="en-US" sz="2000" dirty="0" smtClean="0"/>
              <a:t>heidi.r.crawford@census.gov</a:t>
            </a:r>
          </a:p>
          <a:p>
            <a:endParaRPr lang="en-US" sz="2800" dirty="0"/>
          </a:p>
          <a:p>
            <a:endParaRPr lang="en-US" dirty="0"/>
          </a:p>
        </p:txBody>
      </p:sp>
    </p:spTree>
    <p:extLst>
      <p:ext uri="{BB962C8B-B14F-4D97-AF65-F5344CB8AC3E}">
        <p14:creationId xmlns:p14="http://schemas.microsoft.com/office/powerpoint/2010/main" val="11696128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40416" y="283191"/>
            <a:ext cx="8663167" cy="6291617"/>
          </a:xfrm>
          <a:prstGeom prst="rect">
            <a:avLst/>
          </a:prstGeom>
        </p:spPr>
      </p:pic>
    </p:spTree>
    <p:extLst>
      <p:ext uri="{BB962C8B-B14F-4D97-AF65-F5344CB8AC3E}">
        <p14:creationId xmlns:p14="http://schemas.microsoft.com/office/powerpoint/2010/main" val="25134835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733" y="762000"/>
            <a:ext cx="8229600" cy="1143000"/>
          </a:xfrm>
        </p:spPr>
        <p:txBody>
          <a:bodyPr>
            <a:normAutofit/>
          </a:bodyPr>
          <a:lstStyle/>
          <a:p>
            <a:pPr>
              <a:defRPr/>
            </a:pPr>
            <a:r>
              <a:rPr lang="en-US" sz="3200" b="1" dirty="0" smtClean="0">
                <a:latin typeface="+mn-lt"/>
                <a:ea typeface="ＭＳ Ｐゴシック" charset="-128"/>
                <a:cs typeface="Georgia"/>
              </a:rPr>
              <a:t>City of Salem</a:t>
            </a:r>
            <a:endParaRPr lang="en-US" sz="3200" b="1" dirty="0">
              <a:latin typeface="+mn-lt"/>
              <a:ea typeface="ＭＳ Ｐゴシック" charset="-128"/>
              <a:cs typeface="Georgia"/>
            </a:endParaRPr>
          </a:p>
        </p:txBody>
      </p:sp>
      <p:pic>
        <p:nvPicPr>
          <p:cNvPr id="5" name="Picture 4"/>
          <p:cNvPicPr>
            <a:picLocks noChangeAspect="1"/>
          </p:cNvPicPr>
          <p:nvPr/>
        </p:nvPicPr>
        <p:blipFill>
          <a:blip r:embed="rId3"/>
          <a:stretch>
            <a:fillRect/>
          </a:stretch>
        </p:blipFill>
        <p:spPr>
          <a:xfrm>
            <a:off x="2172758" y="1828800"/>
            <a:ext cx="4781550" cy="4200525"/>
          </a:xfrm>
          <a:prstGeom prst="rect">
            <a:avLst/>
          </a:prstGeom>
        </p:spPr>
      </p:pic>
    </p:spTree>
    <p:extLst>
      <p:ext uri="{BB962C8B-B14F-4D97-AF65-F5344CB8AC3E}">
        <p14:creationId xmlns:p14="http://schemas.microsoft.com/office/powerpoint/2010/main" val="9127415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1272" y="277095"/>
            <a:ext cx="8681456" cy="6303810"/>
          </a:xfrm>
          <a:prstGeom prst="rect">
            <a:avLst/>
          </a:prstGeom>
        </p:spPr>
      </p:pic>
      <p:sp>
        <p:nvSpPr>
          <p:cNvPr id="2" name="TextBox 1"/>
          <p:cNvSpPr txBox="1"/>
          <p:nvPr/>
        </p:nvSpPr>
        <p:spPr>
          <a:xfrm>
            <a:off x="457200" y="6324600"/>
            <a:ext cx="5867400" cy="246221"/>
          </a:xfrm>
          <a:prstGeom prst="rect">
            <a:avLst/>
          </a:prstGeom>
          <a:noFill/>
        </p:spPr>
        <p:txBody>
          <a:bodyPr wrap="square" rtlCol="0">
            <a:spAutoFit/>
          </a:bodyPr>
          <a:lstStyle/>
          <a:p>
            <a:r>
              <a:rPr lang="en-US" sz="1000" i="1" dirty="0" smtClean="0"/>
              <a:t>Source:  U.S. Census Bureau, 2013-2017 American Community Survey 5 year public use microdata sample.</a:t>
            </a:r>
            <a:endParaRPr lang="en-US" sz="1000" i="1" dirty="0"/>
          </a:p>
        </p:txBody>
      </p:sp>
    </p:spTree>
    <p:extLst>
      <p:ext uri="{BB962C8B-B14F-4D97-AF65-F5344CB8AC3E}">
        <p14:creationId xmlns:p14="http://schemas.microsoft.com/office/powerpoint/2010/main" val="131236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 y="381000"/>
            <a:ext cx="8244840" cy="6217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15669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34320" y="277095"/>
            <a:ext cx="8675360" cy="6303810"/>
          </a:xfrm>
          <a:prstGeom prst="rect">
            <a:avLst/>
          </a:prstGeom>
        </p:spPr>
      </p:pic>
    </p:spTree>
    <p:extLst>
      <p:ext uri="{BB962C8B-B14F-4D97-AF65-F5344CB8AC3E}">
        <p14:creationId xmlns:p14="http://schemas.microsoft.com/office/powerpoint/2010/main" val="14342638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38200" y="1981200"/>
            <a:ext cx="7550821" cy="3282048"/>
          </a:xfrm>
          <a:prstGeom prst="rect">
            <a:avLst/>
          </a:prstGeom>
        </p:spPr>
      </p:pic>
      <p:sp>
        <p:nvSpPr>
          <p:cNvPr id="6" name="Oval 5"/>
          <p:cNvSpPr/>
          <p:nvPr/>
        </p:nvSpPr>
        <p:spPr>
          <a:xfrm>
            <a:off x="6324600" y="3200400"/>
            <a:ext cx="533400" cy="3048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391400" y="3886200"/>
            <a:ext cx="533400" cy="3810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096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3465" y="286239"/>
            <a:ext cx="8657070" cy="6285521"/>
          </a:xfrm>
          <a:prstGeom prst="rect">
            <a:avLst/>
          </a:prstGeom>
        </p:spPr>
      </p:pic>
    </p:spTree>
    <p:extLst>
      <p:ext uri="{BB962C8B-B14F-4D97-AF65-F5344CB8AC3E}">
        <p14:creationId xmlns:p14="http://schemas.microsoft.com/office/powerpoint/2010/main" val="97848648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25" y="273050"/>
            <a:ext cx="8693150" cy="631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95105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4320" y="277095"/>
            <a:ext cx="8675360" cy="6303810"/>
          </a:xfrm>
          <a:prstGeom prst="rect">
            <a:avLst/>
          </a:prstGeom>
        </p:spPr>
      </p:pic>
      <p:sp>
        <p:nvSpPr>
          <p:cNvPr id="3" name="TextBox 2"/>
          <p:cNvSpPr txBox="1"/>
          <p:nvPr/>
        </p:nvSpPr>
        <p:spPr>
          <a:xfrm>
            <a:off x="365760" y="6309360"/>
            <a:ext cx="8321040" cy="246221"/>
          </a:xfrm>
          <a:prstGeom prst="rect">
            <a:avLst/>
          </a:prstGeom>
          <a:noFill/>
        </p:spPr>
        <p:txBody>
          <a:bodyPr wrap="square" rtlCol="0">
            <a:spAutoFit/>
          </a:bodyPr>
          <a:lstStyle/>
          <a:p>
            <a:r>
              <a:rPr lang="en-US" sz="1000" i="1" dirty="0"/>
              <a:t>Source:  </a:t>
            </a:r>
            <a:r>
              <a:rPr lang="en-US" sz="1000" i="1" dirty="0" smtClean="0"/>
              <a:t>U.S. Census Bureau, Decennial Census, 2000-2010.</a:t>
            </a:r>
            <a:endParaRPr lang="en-US" sz="1000" i="1" dirty="0"/>
          </a:p>
        </p:txBody>
      </p:sp>
    </p:spTree>
    <p:extLst>
      <p:ext uri="{BB962C8B-B14F-4D97-AF65-F5344CB8AC3E}">
        <p14:creationId xmlns:p14="http://schemas.microsoft.com/office/powerpoint/2010/main" val="38413558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1272" y="277095"/>
            <a:ext cx="8681456" cy="6303810"/>
          </a:xfrm>
          <a:prstGeom prst="rect">
            <a:avLst/>
          </a:prstGeom>
        </p:spPr>
      </p:pic>
      <p:sp>
        <p:nvSpPr>
          <p:cNvPr id="3" name="TextBox 2"/>
          <p:cNvSpPr txBox="1"/>
          <p:nvPr/>
        </p:nvSpPr>
        <p:spPr>
          <a:xfrm>
            <a:off x="365760" y="6309360"/>
            <a:ext cx="8321040" cy="246221"/>
          </a:xfrm>
          <a:prstGeom prst="rect">
            <a:avLst/>
          </a:prstGeom>
          <a:noFill/>
        </p:spPr>
        <p:txBody>
          <a:bodyPr wrap="square" rtlCol="0">
            <a:spAutoFit/>
          </a:bodyPr>
          <a:lstStyle/>
          <a:p>
            <a:r>
              <a:rPr lang="en-US" sz="1000" i="1" dirty="0"/>
              <a:t>Source:  </a:t>
            </a:r>
            <a:r>
              <a:rPr lang="en-US" sz="1000" i="1" dirty="0" smtClean="0"/>
              <a:t>U.S. Census Bureau, Decennial Census, 2000-2010 and 2020 Oregon Office of Economic Analysis (2019Q1) Population Forecasts.</a:t>
            </a:r>
            <a:endParaRPr lang="en-US" sz="1000" i="1" dirty="0"/>
          </a:p>
        </p:txBody>
      </p:sp>
    </p:spTree>
    <p:extLst>
      <p:ext uri="{BB962C8B-B14F-4D97-AF65-F5344CB8AC3E}">
        <p14:creationId xmlns:p14="http://schemas.microsoft.com/office/powerpoint/2010/main" val="207864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31272" y="277095"/>
            <a:ext cx="8681456" cy="6303810"/>
          </a:xfrm>
          <a:prstGeom prst="rect">
            <a:avLst/>
          </a:prstGeom>
        </p:spPr>
      </p:pic>
      <p:sp>
        <p:nvSpPr>
          <p:cNvPr id="5" name="TextBox 4"/>
          <p:cNvSpPr txBox="1"/>
          <p:nvPr/>
        </p:nvSpPr>
        <p:spPr>
          <a:xfrm>
            <a:off x="365760" y="6583040"/>
            <a:ext cx="8321040" cy="246221"/>
          </a:xfrm>
          <a:prstGeom prst="rect">
            <a:avLst/>
          </a:prstGeom>
          <a:noFill/>
        </p:spPr>
        <p:txBody>
          <a:bodyPr wrap="square" rtlCol="0">
            <a:spAutoFit/>
          </a:bodyPr>
          <a:lstStyle/>
          <a:p>
            <a:r>
              <a:rPr lang="en-US" sz="1000" i="1" dirty="0"/>
              <a:t>Source:  </a:t>
            </a:r>
            <a:r>
              <a:rPr lang="en-US" sz="1000" i="1" dirty="0" smtClean="0"/>
              <a:t>U.S. Census Bureau, 2017 National Population </a:t>
            </a:r>
            <a:r>
              <a:rPr lang="en-US" sz="1000" i="1" dirty="0"/>
              <a:t>Projections and 2020 Oregon Office of Economic Analysis (</a:t>
            </a:r>
            <a:r>
              <a:rPr lang="en-US" sz="1000" i="1" dirty="0" smtClean="0"/>
              <a:t>2019Q1) </a:t>
            </a:r>
            <a:r>
              <a:rPr lang="en-US" sz="1000" i="1" dirty="0"/>
              <a:t>Population Forecasts.</a:t>
            </a:r>
          </a:p>
        </p:txBody>
      </p:sp>
    </p:spTree>
    <p:extLst>
      <p:ext uri="{BB962C8B-B14F-4D97-AF65-F5344CB8AC3E}">
        <p14:creationId xmlns:p14="http://schemas.microsoft.com/office/powerpoint/2010/main" val="112631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944563"/>
            <a:ext cx="8534400" cy="960437"/>
          </a:xfrm>
        </p:spPr>
        <p:txBody>
          <a:bodyPr rtlCol="0">
            <a:normAutofit/>
          </a:bodyPr>
          <a:lstStyle/>
          <a:p>
            <a:pPr fontAlgn="auto">
              <a:spcAft>
                <a:spcPts val="0"/>
              </a:spcAft>
              <a:defRPr/>
            </a:pPr>
            <a:r>
              <a:rPr lang="en-US" sz="3200" dirty="0" smtClean="0">
                <a:latin typeface="+mn-lt"/>
                <a:ea typeface="ＭＳ Ｐゴシック" charset="-128"/>
                <a:cs typeface="Georgia"/>
              </a:rPr>
              <a:t>Oregon Population</a:t>
            </a:r>
          </a:p>
        </p:txBody>
      </p:sp>
      <p:sp>
        <p:nvSpPr>
          <p:cNvPr id="4" name="TextBox 3"/>
          <p:cNvSpPr txBox="1"/>
          <p:nvPr/>
        </p:nvSpPr>
        <p:spPr>
          <a:xfrm>
            <a:off x="911772" y="1828800"/>
            <a:ext cx="7239000" cy="2539157"/>
          </a:xfrm>
          <a:prstGeom prst="rect">
            <a:avLst/>
          </a:prstGeom>
          <a:noFill/>
        </p:spPr>
        <p:txBody>
          <a:bodyPr wrap="square" rtlCol="0">
            <a:spAutoFit/>
          </a:bodyPr>
          <a:lstStyle/>
          <a:p>
            <a:pPr fontAlgn="base">
              <a:lnSpc>
                <a:spcPct val="150000"/>
              </a:lnSpc>
              <a:spcBef>
                <a:spcPts val="600"/>
              </a:spcBef>
              <a:spcAft>
                <a:spcPct val="0"/>
              </a:spcAft>
              <a:buFont typeface="Arial" pitchFamily="34" charset="0"/>
              <a:buChar char="•"/>
            </a:pPr>
            <a:r>
              <a:rPr lang="en-US" sz="2400" dirty="0" smtClean="0">
                <a:solidFill>
                  <a:prstClr val="black"/>
                </a:solidFill>
                <a:ea typeface="ＭＳ Ｐゴシック" charset="0"/>
              </a:rPr>
              <a:t> 4,195,300 in 2018 </a:t>
            </a:r>
          </a:p>
          <a:p>
            <a:pPr fontAlgn="base">
              <a:lnSpc>
                <a:spcPct val="150000"/>
              </a:lnSpc>
              <a:spcBef>
                <a:spcPts val="600"/>
              </a:spcBef>
              <a:spcAft>
                <a:spcPct val="0"/>
              </a:spcAft>
              <a:buFont typeface="Arial" pitchFamily="34" charset="0"/>
              <a:buChar char="•"/>
            </a:pPr>
            <a:r>
              <a:rPr lang="en-US" sz="2400" dirty="0" smtClean="0">
                <a:solidFill>
                  <a:prstClr val="black"/>
                </a:solidFill>
                <a:ea typeface="ＭＳ Ｐゴシック" charset="0"/>
              </a:rPr>
              <a:t> one year growth of 54,200 (1.3%)</a:t>
            </a:r>
          </a:p>
          <a:p>
            <a:pPr fontAlgn="base">
              <a:lnSpc>
                <a:spcPct val="150000"/>
              </a:lnSpc>
              <a:spcBef>
                <a:spcPts val="600"/>
              </a:spcBef>
              <a:spcAft>
                <a:spcPct val="0"/>
              </a:spcAft>
              <a:buFont typeface="Arial" pitchFamily="34" charset="0"/>
              <a:buChar char="•"/>
            </a:pPr>
            <a:r>
              <a:rPr lang="en-US" sz="2400" dirty="0" smtClean="0">
                <a:solidFill>
                  <a:prstClr val="black"/>
                </a:solidFill>
                <a:ea typeface="ＭＳ Ｐゴシック" charset="0"/>
              </a:rPr>
              <a:t> over 770,000 added since 2000</a:t>
            </a:r>
          </a:p>
          <a:p>
            <a:pPr fontAlgn="base">
              <a:lnSpc>
                <a:spcPct val="150000"/>
              </a:lnSpc>
              <a:spcBef>
                <a:spcPts val="600"/>
              </a:spcBef>
              <a:spcAft>
                <a:spcPct val="0"/>
              </a:spcAft>
              <a:buFont typeface="Arial" pitchFamily="34" charset="0"/>
              <a:buChar char="•"/>
            </a:pPr>
            <a:r>
              <a:rPr lang="en-US" sz="2400" dirty="0" smtClean="0">
                <a:solidFill>
                  <a:prstClr val="black"/>
                </a:solidFill>
                <a:ea typeface="ＭＳ Ｐゴシック" charset="0"/>
              </a:rPr>
              <a:t> population doubled since 1970</a:t>
            </a:r>
          </a:p>
        </p:txBody>
      </p:sp>
      <p:graphicFrame>
        <p:nvGraphicFramePr>
          <p:cNvPr id="3" name="Table 2"/>
          <p:cNvGraphicFramePr>
            <a:graphicFrameLocks noGrp="1"/>
          </p:cNvGraphicFramePr>
          <p:nvPr>
            <p:extLst>
              <p:ext uri="{D42A27DB-BD31-4B8C-83A1-F6EECF244321}">
                <p14:modId xmlns:p14="http://schemas.microsoft.com/office/powerpoint/2010/main" val="3878733186"/>
              </p:ext>
            </p:extLst>
          </p:nvPr>
        </p:nvGraphicFramePr>
        <p:xfrm>
          <a:off x="1940472" y="4572000"/>
          <a:ext cx="5181600" cy="185420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988475956"/>
                    </a:ext>
                  </a:extLst>
                </a:gridCol>
                <a:gridCol w="971550">
                  <a:extLst>
                    <a:ext uri="{9D8B030D-6E8A-4147-A177-3AD203B41FA5}">
                      <a16:colId xmlns:a16="http://schemas.microsoft.com/office/drawing/2014/main" val="117295912"/>
                    </a:ext>
                  </a:extLst>
                </a:gridCol>
                <a:gridCol w="971550">
                  <a:extLst>
                    <a:ext uri="{9D8B030D-6E8A-4147-A177-3AD203B41FA5}">
                      <a16:colId xmlns:a16="http://schemas.microsoft.com/office/drawing/2014/main" val="2360902153"/>
                    </a:ext>
                  </a:extLst>
                </a:gridCol>
                <a:gridCol w="971550">
                  <a:extLst>
                    <a:ext uri="{9D8B030D-6E8A-4147-A177-3AD203B41FA5}">
                      <a16:colId xmlns:a16="http://schemas.microsoft.com/office/drawing/2014/main" val="1129034165"/>
                    </a:ext>
                  </a:extLst>
                </a:gridCol>
                <a:gridCol w="971550">
                  <a:extLst>
                    <a:ext uri="{9D8B030D-6E8A-4147-A177-3AD203B41FA5}">
                      <a16:colId xmlns:a16="http://schemas.microsoft.com/office/drawing/2014/main" val="2909142565"/>
                    </a:ext>
                  </a:extLst>
                </a:gridCol>
              </a:tblGrid>
              <a:tr h="370840">
                <a:tc gridSpan="5">
                  <a:txBody>
                    <a:bodyPr/>
                    <a:lstStyle/>
                    <a:p>
                      <a:pPr algn="ctr"/>
                      <a:r>
                        <a:rPr lang="en-US" dirty="0" smtClean="0"/>
                        <a:t>Average Annual</a:t>
                      </a:r>
                      <a:r>
                        <a:rPr lang="en-US" baseline="0" dirty="0" smtClean="0"/>
                        <a:t> Growth Rate</a:t>
                      </a:r>
                      <a:endParaRPr lang="en-US" dirty="0"/>
                    </a:p>
                  </a:txBody>
                  <a:tcPr>
                    <a:solidFill>
                      <a:schemeClr val="accent3">
                        <a:lumMod val="75000"/>
                      </a:schemeClr>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62283953"/>
                  </a:ext>
                </a:extLst>
              </a:tr>
              <a:tr h="370840">
                <a:tc>
                  <a:txBody>
                    <a:bodyPr/>
                    <a:lstStyle/>
                    <a:p>
                      <a:r>
                        <a:rPr lang="en-US" b="1" dirty="0" smtClean="0"/>
                        <a:t>Period</a:t>
                      </a:r>
                      <a:endParaRPr lang="en-US" b="1" dirty="0"/>
                    </a:p>
                  </a:txBody>
                  <a:tcPr>
                    <a:solidFill>
                      <a:schemeClr val="accent3">
                        <a:lumMod val="40000"/>
                        <a:lumOff val="60000"/>
                      </a:schemeClr>
                    </a:solidFill>
                  </a:tcPr>
                </a:tc>
                <a:tc>
                  <a:txBody>
                    <a:bodyPr/>
                    <a:lstStyle/>
                    <a:p>
                      <a:pPr algn="ctr"/>
                      <a:r>
                        <a:rPr lang="en-US" b="1" dirty="0" smtClean="0"/>
                        <a:t>Oregon</a:t>
                      </a:r>
                      <a:endParaRPr lang="en-US" b="1" dirty="0"/>
                    </a:p>
                  </a:txBody>
                  <a:tcPr>
                    <a:solidFill>
                      <a:schemeClr val="accent3">
                        <a:lumMod val="40000"/>
                        <a:lumOff val="60000"/>
                      </a:schemeClr>
                    </a:solidFill>
                  </a:tcPr>
                </a:tc>
                <a:tc>
                  <a:txBody>
                    <a:bodyPr/>
                    <a:lstStyle/>
                    <a:p>
                      <a:pPr algn="ctr"/>
                      <a:r>
                        <a:rPr lang="en-US" b="1" dirty="0" smtClean="0"/>
                        <a:t>WA</a:t>
                      </a:r>
                      <a:endParaRPr lang="en-US" b="1" dirty="0"/>
                    </a:p>
                  </a:txBody>
                  <a:tcPr>
                    <a:solidFill>
                      <a:schemeClr val="accent3">
                        <a:lumMod val="40000"/>
                        <a:lumOff val="60000"/>
                      </a:schemeClr>
                    </a:solidFill>
                  </a:tcPr>
                </a:tc>
                <a:tc>
                  <a:txBody>
                    <a:bodyPr/>
                    <a:lstStyle/>
                    <a:p>
                      <a:pPr algn="ctr"/>
                      <a:r>
                        <a:rPr lang="en-US" b="1" dirty="0" smtClean="0"/>
                        <a:t>CA</a:t>
                      </a:r>
                      <a:endParaRPr lang="en-US" b="1" dirty="0"/>
                    </a:p>
                  </a:txBody>
                  <a:tcPr>
                    <a:solidFill>
                      <a:schemeClr val="accent3">
                        <a:lumMod val="40000"/>
                        <a:lumOff val="60000"/>
                      </a:schemeClr>
                    </a:solidFill>
                  </a:tcPr>
                </a:tc>
                <a:tc>
                  <a:txBody>
                    <a:bodyPr/>
                    <a:lstStyle/>
                    <a:p>
                      <a:pPr algn="ctr"/>
                      <a:r>
                        <a:rPr lang="en-US" b="1" dirty="0" smtClean="0"/>
                        <a:t>USA</a:t>
                      </a:r>
                      <a:endParaRPr lang="en-US" b="1" dirty="0"/>
                    </a:p>
                  </a:txBody>
                  <a:tcPr>
                    <a:solidFill>
                      <a:schemeClr val="accent3">
                        <a:lumMod val="40000"/>
                        <a:lumOff val="60000"/>
                      </a:schemeClr>
                    </a:solidFill>
                  </a:tcPr>
                </a:tc>
                <a:extLst>
                  <a:ext uri="{0D108BD9-81ED-4DB2-BD59-A6C34878D82A}">
                    <a16:rowId xmlns:a16="http://schemas.microsoft.com/office/drawing/2014/main" val="322192927"/>
                  </a:ext>
                </a:extLst>
              </a:tr>
              <a:tr h="370840">
                <a:tc>
                  <a:txBody>
                    <a:bodyPr/>
                    <a:lstStyle/>
                    <a:p>
                      <a:r>
                        <a:rPr lang="en-US" dirty="0" smtClean="0"/>
                        <a:t>1990-2000</a:t>
                      </a:r>
                      <a:endParaRPr lang="en-US" dirty="0"/>
                    </a:p>
                  </a:txBody>
                  <a:tcPr>
                    <a:solidFill>
                      <a:schemeClr val="accent3">
                        <a:lumMod val="40000"/>
                        <a:lumOff val="60000"/>
                      </a:schemeClr>
                    </a:solidFill>
                  </a:tcPr>
                </a:tc>
                <a:tc>
                  <a:txBody>
                    <a:bodyPr/>
                    <a:lstStyle/>
                    <a:p>
                      <a:pPr algn="ctr"/>
                      <a:r>
                        <a:rPr lang="en-US" i="1" dirty="0" smtClean="0"/>
                        <a:t>1.9%</a:t>
                      </a:r>
                      <a:endParaRPr lang="en-US" i="1" dirty="0"/>
                    </a:p>
                  </a:txBody>
                  <a:tcPr>
                    <a:solidFill>
                      <a:schemeClr val="accent3">
                        <a:lumMod val="40000"/>
                        <a:lumOff val="60000"/>
                      </a:schemeClr>
                    </a:solidFill>
                  </a:tcPr>
                </a:tc>
                <a:tc>
                  <a:txBody>
                    <a:bodyPr/>
                    <a:lstStyle/>
                    <a:p>
                      <a:pPr algn="ctr"/>
                      <a:r>
                        <a:rPr lang="en-US" i="1" dirty="0" smtClean="0"/>
                        <a:t>1.9%</a:t>
                      </a:r>
                      <a:endParaRPr lang="en-US" i="1" dirty="0"/>
                    </a:p>
                  </a:txBody>
                  <a:tcPr>
                    <a:solidFill>
                      <a:schemeClr val="accent3">
                        <a:lumMod val="40000"/>
                        <a:lumOff val="60000"/>
                      </a:schemeClr>
                    </a:solidFill>
                  </a:tcPr>
                </a:tc>
                <a:tc>
                  <a:txBody>
                    <a:bodyPr/>
                    <a:lstStyle/>
                    <a:p>
                      <a:pPr algn="ctr"/>
                      <a:r>
                        <a:rPr lang="en-US" i="1" dirty="0" smtClean="0"/>
                        <a:t>1.3%</a:t>
                      </a:r>
                      <a:endParaRPr lang="en-US" i="1" dirty="0"/>
                    </a:p>
                  </a:txBody>
                  <a:tcPr>
                    <a:solidFill>
                      <a:schemeClr val="accent3">
                        <a:lumMod val="40000"/>
                        <a:lumOff val="60000"/>
                      </a:schemeClr>
                    </a:solidFill>
                  </a:tcPr>
                </a:tc>
                <a:tc>
                  <a:txBody>
                    <a:bodyPr/>
                    <a:lstStyle/>
                    <a:p>
                      <a:pPr algn="ctr"/>
                      <a:r>
                        <a:rPr lang="en-US" i="1" dirty="0" smtClean="0"/>
                        <a:t>1.2%</a:t>
                      </a:r>
                      <a:endParaRPr lang="en-US" i="1" dirty="0"/>
                    </a:p>
                  </a:txBody>
                  <a:tcPr>
                    <a:solidFill>
                      <a:schemeClr val="accent3">
                        <a:lumMod val="40000"/>
                        <a:lumOff val="60000"/>
                      </a:schemeClr>
                    </a:solidFill>
                  </a:tcPr>
                </a:tc>
                <a:extLst>
                  <a:ext uri="{0D108BD9-81ED-4DB2-BD59-A6C34878D82A}">
                    <a16:rowId xmlns:a16="http://schemas.microsoft.com/office/drawing/2014/main" val="4240958494"/>
                  </a:ext>
                </a:extLst>
              </a:tr>
              <a:tr h="370840">
                <a:tc>
                  <a:txBody>
                    <a:bodyPr/>
                    <a:lstStyle/>
                    <a:p>
                      <a:r>
                        <a:rPr lang="en-US" dirty="0" smtClean="0"/>
                        <a:t>2000-2010</a:t>
                      </a:r>
                      <a:endParaRPr lang="en-US" dirty="0"/>
                    </a:p>
                  </a:txBody>
                  <a:tcPr>
                    <a:solidFill>
                      <a:schemeClr val="accent3">
                        <a:lumMod val="40000"/>
                        <a:lumOff val="60000"/>
                      </a:schemeClr>
                    </a:solidFill>
                  </a:tcPr>
                </a:tc>
                <a:tc>
                  <a:txBody>
                    <a:bodyPr/>
                    <a:lstStyle/>
                    <a:p>
                      <a:pPr algn="ctr"/>
                      <a:r>
                        <a:rPr lang="en-US" i="1" dirty="0" smtClean="0"/>
                        <a:t>1.1%</a:t>
                      </a:r>
                      <a:endParaRPr lang="en-US" i="1" dirty="0"/>
                    </a:p>
                  </a:txBody>
                  <a:tcPr>
                    <a:solidFill>
                      <a:schemeClr val="accent3">
                        <a:lumMod val="40000"/>
                        <a:lumOff val="60000"/>
                      </a:schemeClr>
                    </a:solidFill>
                  </a:tcPr>
                </a:tc>
                <a:tc>
                  <a:txBody>
                    <a:bodyPr/>
                    <a:lstStyle/>
                    <a:p>
                      <a:pPr algn="ctr"/>
                      <a:r>
                        <a:rPr lang="en-US" i="1" dirty="0" smtClean="0"/>
                        <a:t>1.3%</a:t>
                      </a:r>
                      <a:endParaRPr lang="en-US" i="1" dirty="0"/>
                    </a:p>
                  </a:txBody>
                  <a:tcPr>
                    <a:solidFill>
                      <a:schemeClr val="accent3">
                        <a:lumMod val="40000"/>
                        <a:lumOff val="60000"/>
                      </a:schemeClr>
                    </a:solidFill>
                  </a:tcPr>
                </a:tc>
                <a:tc>
                  <a:txBody>
                    <a:bodyPr/>
                    <a:lstStyle/>
                    <a:p>
                      <a:pPr algn="ctr"/>
                      <a:r>
                        <a:rPr lang="en-US" i="1" dirty="0" smtClean="0"/>
                        <a:t>1.0%</a:t>
                      </a:r>
                      <a:endParaRPr lang="en-US" i="1" dirty="0"/>
                    </a:p>
                  </a:txBody>
                  <a:tcPr>
                    <a:solidFill>
                      <a:schemeClr val="accent3">
                        <a:lumMod val="40000"/>
                        <a:lumOff val="60000"/>
                      </a:schemeClr>
                    </a:solidFill>
                  </a:tcPr>
                </a:tc>
                <a:tc>
                  <a:txBody>
                    <a:bodyPr/>
                    <a:lstStyle/>
                    <a:p>
                      <a:pPr algn="ctr"/>
                      <a:r>
                        <a:rPr lang="en-US" i="1" dirty="0" smtClean="0"/>
                        <a:t>0.9%</a:t>
                      </a:r>
                      <a:endParaRPr lang="en-US" i="1" dirty="0"/>
                    </a:p>
                  </a:txBody>
                  <a:tcPr>
                    <a:solidFill>
                      <a:schemeClr val="accent3">
                        <a:lumMod val="40000"/>
                        <a:lumOff val="60000"/>
                      </a:schemeClr>
                    </a:solidFill>
                  </a:tcPr>
                </a:tc>
                <a:extLst>
                  <a:ext uri="{0D108BD9-81ED-4DB2-BD59-A6C34878D82A}">
                    <a16:rowId xmlns:a16="http://schemas.microsoft.com/office/drawing/2014/main" val="3338543842"/>
                  </a:ext>
                </a:extLst>
              </a:tr>
              <a:tr h="370840">
                <a:tc>
                  <a:txBody>
                    <a:bodyPr/>
                    <a:lstStyle/>
                    <a:p>
                      <a:r>
                        <a:rPr lang="en-US" dirty="0" smtClean="0"/>
                        <a:t>2010-2018</a:t>
                      </a:r>
                      <a:endParaRPr lang="en-US" dirty="0"/>
                    </a:p>
                  </a:txBody>
                  <a:tcPr>
                    <a:solidFill>
                      <a:schemeClr val="accent3">
                        <a:lumMod val="40000"/>
                        <a:lumOff val="60000"/>
                      </a:schemeClr>
                    </a:solidFill>
                  </a:tcPr>
                </a:tc>
                <a:tc>
                  <a:txBody>
                    <a:bodyPr/>
                    <a:lstStyle/>
                    <a:p>
                      <a:pPr algn="ctr"/>
                      <a:r>
                        <a:rPr lang="en-US" i="1" dirty="0" smtClean="0"/>
                        <a:t>1.1%</a:t>
                      </a:r>
                      <a:endParaRPr lang="en-US" i="1" dirty="0"/>
                    </a:p>
                  </a:txBody>
                  <a:tcPr>
                    <a:solidFill>
                      <a:schemeClr val="accent3">
                        <a:lumMod val="40000"/>
                        <a:lumOff val="60000"/>
                      </a:schemeClr>
                    </a:solidFill>
                  </a:tcPr>
                </a:tc>
                <a:tc>
                  <a:txBody>
                    <a:bodyPr/>
                    <a:lstStyle/>
                    <a:p>
                      <a:pPr algn="ctr"/>
                      <a:r>
                        <a:rPr lang="en-US" i="1" dirty="0" smtClean="0"/>
                        <a:t>1.3%</a:t>
                      </a:r>
                      <a:endParaRPr lang="en-US" i="1" dirty="0"/>
                    </a:p>
                  </a:txBody>
                  <a:tcPr>
                    <a:solidFill>
                      <a:schemeClr val="accent3">
                        <a:lumMod val="40000"/>
                        <a:lumOff val="60000"/>
                      </a:schemeClr>
                    </a:solidFill>
                  </a:tcPr>
                </a:tc>
                <a:tc>
                  <a:txBody>
                    <a:bodyPr/>
                    <a:lstStyle/>
                    <a:p>
                      <a:pPr algn="ctr"/>
                      <a:r>
                        <a:rPr lang="en-US" i="1" dirty="0" smtClean="0"/>
                        <a:t>0.8%</a:t>
                      </a:r>
                      <a:endParaRPr lang="en-US" i="1" dirty="0"/>
                    </a:p>
                  </a:txBody>
                  <a:tcPr>
                    <a:solidFill>
                      <a:schemeClr val="accent3">
                        <a:lumMod val="40000"/>
                        <a:lumOff val="60000"/>
                      </a:schemeClr>
                    </a:solidFill>
                  </a:tcPr>
                </a:tc>
                <a:tc>
                  <a:txBody>
                    <a:bodyPr/>
                    <a:lstStyle/>
                    <a:p>
                      <a:pPr algn="ctr"/>
                      <a:r>
                        <a:rPr lang="en-US" i="1" dirty="0" smtClean="0"/>
                        <a:t>0.7%</a:t>
                      </a:r>
                      <a:endParaRPr lang="en-US" i="1" dirty="0"/>
                    </a:p>
                  </a:txBody>
                  <a:tcPr>
                    <a:solidFill>
                      <a:schemeClr val="accent3">
                        <a:lumMod val="40000"/>
                        <a:lumOff val="60000"/>
                      </a:schemeClr>
                    </a:solidFill>
                  </a:tcPr>
                </a:tc>
                <a:extLst>
                  <a:ext uri="{0D108BD9-81ED-4DB2-BD59-A6C34878D82A}">
                    <a16:rowId xmlns:a16="http://schemas.microsoft.com/office/drawing/2014/main" val="766841899"/>
                  </a:ext>
                </a:extLst>
              </a:tr>
            </a:tbl>
          </a:graphicData>
        </a:graphic>
      </p:graphicFrame>
    </p:spTree>
    <p:extLst>
      <p:ext uri="{BB962C8B-B14F-4D97-AF65-F5344CB8AC3E}">
        <p14:creationId xmlns:p14="http://schemas.microsoft.com/office/powerpoint/2010/main" val="38015678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31272" y="274046"/>
            <a:ext cx="8681456" cy="6309907"/>
          </a:xfrm>
          <a:prstGeom prst="rect">
            <a:avLst/>
          </a:prstGeom>
        </p:spPr>
      </p:pic>
    </p:spTree>
    <p:extLst>
      <p:ext uri="{BB962C8B-B14F-4D97-AF65-F5344CB8AC3E}">
        <p14:creationId xmlns:p14="http://schemas.microsoft.com/office/powerpoint/2010/main" val="5397995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34446" y="900267"/>
            <a:ext cx="6666554" cy="4814733"/>
          </a:xfrm>
          <a:prstGeom prst="rect">
            <a:avLst/>
          </a:prstGeom>
        </p:spPr>
      </p:pic>
    </p:spTree>
    <p:extLst>
      <p:ext uri="{BB962C8B-B14F-4D97-AF65-F5344CB8AC3E}">
        <p14:creationId xmlns:p14="http://schemas.microsoft.com/office/powerpoint/2010/main" val="13709507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31272" y="274046"/>
            <a:ext cx="8681456" cy="6309907"/>
          </a:xfrm>
          <a:prstGeom prst="rect">
            <a:avLst/>
          </a:prstGeom>
        </p:spPr>
      </p:pic>
    </p:spTree>
    <p:extLst>
      <p:ext uri="{BB962C8B-B14F-4D97-AF65-F5344CB8AC3E}">
        <p14:creationId xmlns:p14="http://schemas.microsoft.com/office/powerpoint/2010/main" val="22081056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650" y="2078780"/>
            <a:ext cx="8312150" cy="4550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6187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1219200"/>
            <a:ext cx="7543800"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a:ea typeface="ＭＳ Ｐゴシック" charset="0"/>
                <a:cs typeface="+mn-cs"/>
              </a:rPr>
              <a:t>Components of Population Change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a:ea typeface="ＭＳ Ｐゴシック" charset="0"/>
                <a:cs typeface="+mn-cs"/>
              </a:rPr>
              <a:t>(“Demographic Balancing Equation”)</a:t>
            </a:r>
            <a:endParaRPr kumimoji="0" lang="en-US" sz="1800" b="0" i="0" u="none" strike="noStrike" kern="1200" cap="none" spc="0" normalizeH="0" baseline="0" noProof="0" dirty="0">
              <a:ln>
                <a:noFill/>
              </a:ln>
              <a:solidFill>
                <a:prstClr val="black"/>
              </a:solidFill>
              <a:effectLst/>
              <a:uLnTx/>
              <a:uFillTx/>
              <a:latin typeface="Calibri"/>
              <a:ea typeface="ＭＳ Ｐゴシック" charset="0"/>
              <a:cs typeface="+mn-cs"/>
            </a:endParaRPr>
          </a:p>
        </p:txBody>
      </p:sp>
      <p:sp>
        <p:nvSpPr>
          <p:cNvPr id="8" name="TextBox 7"/>
          <p:cNvSpPr txBox="1"/>
          <p:nvPr/>
        </p:nvSpPr>
        <p:spPr>
          <a:xfrm>
            <a:off x="838200" y="2514600"/>
            <a:ext cx="7543800" cy="304698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Calibri"/>
              <a:ea typeface="ＭＳ Ｐゴシック"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a:ea typeface="ＭＳ Ｐゴシック" charset="0"/>
                <a:cs typeface="+mn-cs"/>
              </a:rPr>
              <a:t>Population Change = Births – Deaths + In Migration  – Out Migration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Calibri"/>
              <a:ea typeface="ＭＳ Ｐゴシック"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Calibri"/>
              <a:ea typeface="ＭＳ Ｐゴシック"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a:ea typeface="ＭＳ Ｐゴシック" charset="0"/>
                <a:cs typeface="+mn-cs"/>
              </a:rPr>
              <a:t>Simplified:</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Calibri"/>
              <a:ea typeface="ＭＳ Ｐゴシック"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a:ea typeface="ＭＳ Ｐゴシック" charset="0"/>
                <a:cs typeface="+mn-cs"/>
              </a:rPr>
              <a:t>Population Change = Natural Increase + Net Migration</a:t>
            </a:r>
          </a:p>
        </p:txBody>
      </p:sp>
    </p:spTree>
    <p:extLst>
      <p:ext uri="{BB962C8B-B14F-4D97-AF65-F5344CB8AC3E}">
        <p14:creationId xmlns:p14="http://schemas.microsoft.com/office/powerpoint/2010/main" val="499556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13" y="282575"/>
            <a:ext cx="8662987" cy="629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1828800" y="3505200"/>
            <a:ext cx="1371600" cy="685800"/>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 name="Oval 3"/>
          <p:cNvSpPr/>
          <p:nvPr/>
        </p:nvSpPr>
        <p:spPr>
          <a:xfrm>
            <a:off x="3505200" y="4876800"/>
            <a:ext cx="1371600" cy="685800"/>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 name="Oval 5"/>
          <p:cNvSpPr/>
          <p:nvPr/>
        </p:nvSpPr>
        <p:spPr>
          <a:xfrm>
            <a:off x="7813291" y="3581400"/>
            <a:ext cx="644909" cy="685800"/>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50147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37368" y="283191"/>
            <a:ext cx="8669263" cy="6291617"/>
          </a:xfrm>
          <a:prstGeom prst="rect">
            <a:avLst/>
          </a:prstGeom>
        </p:spPr>
      </p:pic>
    </p:spTree>
    <p:extLst>
      <p:ext uri="{BB962C8B-B14F-4D97-AF65-F5344CB8AC3E}">
        <p14:creationId xmlns:p14="http://schemas.microsoft.com/office/powerpoint/2010/main" val="4176398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37368" y="283191"/>
            <a:ext cx="8669263" cy="6291617"/>
          </a:xfrm>
          <a:prstGeom prst="rect">
            <a:avLst/>
          </a:prstGeom>
        </p:spPr>
      </p:pic>
    </p:spTree>
    <p:extLst>
      <p:ext uri="{BB962C8B-B14F-4D97-AF65-F5344CB8AC3E}">
        <p14:creationId xmlns:p14="http://schemas.microsoft.com/office/powerpoint/2010/main" val="23461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17512" y="152400"/>
            <a:ext cx="2819400" cy="1676400"/>
          </a:xfrm>
        </p:spPr>
        <p:txBody>
          <a:bodyPr/>
          <a:lstStyle/>
          <a:p>
            <a:r>
              <a:rPr lang="en-US" dirty="0" smtClean="0">
                <a:solidFill>
                  <a:schemeClr val="accent3">
                    <a:lumMod val="50000"/>
                  </a:schemeClr>
                </a:solidFill>
              </a:rPr>
              <a:t>DECENNIAL CENSUS</a:t>
            </a:r>
            <a:endParaRPr lang="en-US" dirty="0">
              <a:solidFill>
                <a:schemeClr val="accent3">
                  <a:lumMod val="50000"/>
                </a:scheme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296668"/>
            <a:ext cx="5343525" cy="5361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0087" y="4267200"/>
            <a:ext cx="1095375"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224846"/>
            <a:ext cx="123825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7325" y="1738313"/>
            <a:ext cx="1238250"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7"/>
          <a:stretch>
            <a:fillRect/>
          </a:stretch>
        </p:blipFill>
        <p:spPr>
          <a:xfrm>
            <a:off x="290671" y="5562600"/>
            <a:ext cx="2053590" cy="743903"/>
          </a:xfrm>
          <a:prstGeom prst="rect">
            <a:avLst/>
          </a:prstGeom>
        </p:spPr>
      </p:pic>
    </p:spTree>
    <p:extLst>
      <p:ext uri="{BB962C8B-B14F-4D97-AF65-F5344CB8AC3E}">
        <p14:creationId xmlns:p14="http://schemas.microsoft.com/office/powerpoint/2010/main" val="35230406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p:cNvPicPr>
          <p:nvPr/>
        </p:nvPicPr>
        <p:blipFill>
          <a:blip r:embed="rId3"/>
          <a:srcRect/>
          <a:stretch>
            <a:fillRect/>
          </a:stretch>
        </p:blipFill>
        <p:spPr bwMode="auto">
          <a:xfrm>
            <a:off x="685800" y="906463"/>
            <a:ext cx="7726363" cy="5951537"/>
          </a:xfrm>
          <a:prstGeom prst="rect">
            <a:avLst/>
          </a:prstGeom>
          <a:noFill/>
          <a:ln w="9525">
            <a:noFill/>
            <a:miter lim="800000"/>
            <a:headEnd/>
            <a:tailEnd/>
          </a:ln>
        </p:spPr>
      </p:pic>
    </p:spTree>
    <p:extLst>
      <p:ext uri="{BB962C8B-B14F-4D97-AF65-F5344CB8AC3E}">
        <p14:creationId xmlns:p14="http://schemas.microsoft.com/office/powerpoint/2010/main" val="5338176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5354</TotalTime>
  <Words>1991</Words>
  <Application>Microsoft Office PowerPoint</Application>
  <PresentationFormat>On-screen Show (4:3)</PresentationFormat>
  <Paragraphs>198</Paragraphs>
  <Slides>33</Slides>
  <Notes>31</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33</vt:i4>
      </vt:variant>
    </vt:vector>
  </HeadingPairs>
  <TitlesOfParts>
    <vt:vector size="44" baseType="lpstr">
      <vt:lpstr>ＭＳ Ｐゴシック</vt:lpstr>
      <vt:lpstr>Arial</vt:lpstr>
      <vt:lpstr>Calibri</vt:lpstr>
      <vt:lpstr>Georgia</vt:lpstr>
      <vt:lpstr>L Frutiger Light</vt:lpstr>
      <vt:lpstr>Wingdings</vt:lpstr>
      <vt:lpstr>Office Theme</vt:lpstr>
      <vt:lpstr>1_Office Theme</vt:lpstr>
      <vt:lpstr>2_Office Theme</vt:lpstr>
      <vt:lpstr>3_Office Theme</vt:lpstr>
      <vt:lpstr>4_Office Theme</vt:lpstr>
      <vt:lpstr>PowerPoint Presentation</vt:lpstr>
      <vt:lpstr>PowerPoint Presentation</vt:lpstr>
      <vt:lpstr>Oregon Population</vt:lpstr>
      <vt:lpstr>PowerPoint Presentation</vt:lpstr>
      <vt:lpstr>PowerPoint Presentation</vt:lpstr>
      <vt:lpstr>PowerPoint Presentation</vt:lpstr>
      <vt:lpstr>PowerPoint Presentation</vt:lpstr>
      <vt:lpstr>DECENNIAL CENSUS</vt:lpstr>
      <vt:lpstr>PowerPoint Presentation</vt:lpstr>
      <vt:lpstr>PowerPoint Presentation</vt:lpstr>
      <vt:lpstr>PowerPoint Presentation</vt:lpstr>
      <vt:lpstr>PowerPoint Presentation</vt:lpstr>
      <vt:lpstr>PowerPoint Presentation</vt:lpstr>
      <vt:lpstr>PowerPoint Presentation</vt:lpstr>
      <vt:lpstr>2017 ORS 188.010</vt:lpstr>
      <vt:lpstr>What is Changing for 2020?</vt:lpstr>
      <vt:lpstr>Area Census Offices (ACOs)</vt:lpstr>
      <vt:lpstr>Recruiting Census Workers</vt:lpstr>
      <vt:lpstr>Other Census Bureau Staff in Oregon</vt:lpstr>
      <vt:lpstr>City of Salem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Portland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Charles Rynerson</dc:creator>
  <cp:lastModifiedBy>Charles Rynerson</cp:lastModifiedBy>
  <cp:revision>213</cp:revision>
  <cp:lastPrinted>2019-03-29T23:39:06Z</cp:lastPrinted>
  <dcterms:created xsi:type="dcterms:W3CDTF">2015-11-04T23:45:20Z</dcterms:created>
  <dcterms:modified xsi:type="dcterms:W3CDTF">2019-03-29T23:44:57Z</dcterms:modified>
</cp:coreProperties>
</file>